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theme/theme1.xml" ContentType="application/vnd.openxmlformats-officedocument.them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9966FF"/>
    <a:srgbClr val="9933FF"/>
    <a:srgbClr val="9900FF"/>
    <a:srgbClr val="FF505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C0778-EC06-45B3-A201-14C83A13D2BE}" type="doc">
      <dgm:prSet loTypeId="urn:microsoft.com/office/officeart/2005/8/layout/matrix2" loCatId="matrix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7D488C6-8449-4D5B-955E-517E845408D1}">
      <dgm:prSet phldrT="[Text]"/>
      <dgm:spPr/>
      <dgm:t>
        <a:bodyPr/>
        <a:lstStyle/>
        <a:p>
          <a:r>
            <a:rPr lang="ro-RO" dirty="0" smtClean="0"/>
            <a:t>creativitate înaltă+ inteligență scăzută</a:t>
          </a:r>
          <a:endParaRPr lang="en-US" dirty="0"/>
        </a:p>
      </dgm:t>
    </dgm:pt>
    <dgm:pt modelId="{E92F159C-8F05-427A-AAD7-060C97DAF807}" type="parTrans" cxnId="{693DEEB4-E9FE-40BC-A1DD-CD184877FE14}">
      <dgm:prSet/>
      <dgm:spPr/>
      <dgm:t>
        <a:bodyPr/>
        <a:lstStyle/>
        <a:p>
          <a:endParaRPr lang="en-US"/>
        </a:p>
      </dgm:t>
    </dgm:pt>
    <dgm:pt modelId="{C7540BF7-464A-4D62-8CB8-1E3548689C60}" type="sibTrans" cxnId="{693DEEB4-E9FE-40BC-A1DD-CD184877FE14}">
      <dgm:prSet/>
      <dgm:spPr/>
      <dgm:t>
        <a:bodyPr/>
        <a:lstStyle/>
        <a:p>
          <a:endParaRPr lang="en-US"/>
        </a:p>
      </dgm:t>
    </dgm:pt>
    <dgm:pt modelId="{0DD60AEB-6882-46A6-825B-C233F212CF88}">
      <dgm:prSet phldrT="[Text]"/>
      <dgm:spPr/>
      <dgm:t>
        <a:bodyPr/>
        <a:lstStyle/>
        <a:p>
          <a:r>
            <a:rPr lang="ro-RO" dirty="0" smtClean="0"/>
            <a:t>creativitate înaltă+ inteligență ridicată</a:t>
          </a:r>
          <a:endParaRPr lang="en-US" dirty="0"/>
        </a:p>
      </dgm:t>
    </dgm:pt>
    <dgm:pt modelId="{1B40E571-F6D5-4470-9A32-F9422F7DC286}" type="parTrans" cxnId="{201E8D9F-E401-4372-AE63-9398EF6EB431}">
      <dgm:prSet/>
      <dgm:spPr/>
      <dgm:t>
        <a:bodyPr/>
        <a:lstStyle/>
        <a:p>
          <a:endParaRPr lang="en-US"/>
        </a:p>
      </dgm:t>
    </dgm:pt>
    <dgm:pt modelId="{CB0A4702-815B-4983-B1C2-D6B73C7A83A1}" type="sibTrans" cxnId="{201E8D9F-E401-4372-AE63-9398EF6EB431}">
      <dgm:prSet/>
      <dgm:spPr/>
      <dgm:t>
        <a:bodyPr/>
        <a:lstStyle/>
        <a:p>
          <a:endParaRPr lang="en-US"/>
        </a:p>
      </dgm:t>
    </dgm:pt>
    <dgm:pt modelId="{16C00B00-D189-4D1F-B46F-460879C61941}">
      <dgm:prSet phldrT="[Text]"/>
      <dgm:spPr/>
      <dgm:t>
        <a:bodyPr/>
        <a:lstStyle/>
        <a:p>
          <a:r>
            <a:rPr lang="ro-RO" dirty="0" smtClean="0"/>
            <a:t>creativitate scăzută+ inteligență scăzută</a:t>
          </a:r>
          <a:endParaRPr lang="en-US" dirty="0"/>
        </a:p>
      </dgm:t>
    </dgm:pt>
    <dgm:pt modelId="{89A23301-676A-4BFB-B8A8-EB6BD86795B6}" type="parTrans" cxnId="{E586A4D6-B470-4003-927C-74BD2BAAA1ED}">
      <dgm:prSet/>
      <dgm:spPr/>
      <dgm:t>
        <a:bodyPr/>
        <a:lstStyle/>
        <a:p>
          <a:endParaRPr lang="en-US"/>
        </a:p>
      </dgm:t>
    </dgm:pt>
    <dgm:pt modelId="{C7721496-1D4D-4264-B7AE-A81F3DFEEAF6}" type="sibTrans" cxnId="{E586A4D6-B470-4003-927C-74BD2BAAA1ED}">
      <dgm:prSet/>
      <dgm:spPr/>
      <dgm:t>
        <a:bodyPr/>
        <a:lstStyle/>
        <a:p>
          <a:endParaRPr lang="en-US"/>
        </a:p>
      </dgm:t>
    </dgm:pt>
    <dgm:pt modelId="{A44449FD-FEC5-47FA-B0A1-18E1C2E91AF0}">
      <dgm:prSet phldrT="[Text]"/>
      <dgm:spPr/>
      <dgm:t>
        <a:bodyPr/>
        <a:lstStyle/>
        <a:p>
          <a:r>
            <a:rPr lang="ro-RO" dirty="0" smtClean="0"/>
            <a:t>creativitate scăzută+ inteligență scăzută</a:t>
          </a:r>
          <a:endParaRPr lang="en-US" dirty="0"/>
        </a:p>
      </dgm:t>
    </dgm:pt>
    <dgm:pt modelId="{D7C8297F-BFB9-443E-A6F8-197C1F8949B2}" type="parTrans" cxnId="{415B938A-2099-4C3D-9734-6A7D01F58521}">
      <dgm:prSet/>
      <dgm:spPr/>
      <dgm:t>
        <a:bodyPr/>
        <a:lstStyle/>
        <a:p>
          <a:endParaRPr lang="en-US"/>
        </a:p>
      </dgm:t>
    </dgm:pt>
    <dgm:pt modelId="{7DDCBBDF-3BD9-4549-A8E7-28737ADC0162}" type="sibTrans" cxnId="{415B938A-2099-4C3D-9734-6A7D01F58521}">
      <dgm:prSet/>
      <dgm:spPr/>
      <dgm:t>
        <a:bodyPr/>
        <a:lstStyle/>
        <a:p>
          <a:endParaRPr lang="en-US"/>
        </a:p>
      </dgm:t>
    </dgm:pt>
    <dgm:pt modelId="{EE367B13-1EB9-4B54-969B-CE4E92ECC8CA}" type="pres">
      <dgm:prSet presAssocID="{01CC0778-EC06-45B3-A201-14C83A13D2B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1A6CA6-D136-4946-A6D4-862504ECD283}" type="pres">
      <dgm:prSet presAssocID="{01CC0778-EC06-45B3-A201-14C83A13D2BE}" presName="axisShape" presStyleLbl="bgShp" presStyleIdx="0" presStyleCnt="1"/>
      <dgm:spPr/>
    </dgm:pt>
    <dgm:pt modelId="{A5FF447A-B378-4955-93B4-E1F43A8906E8}" type="pres">
      <dgm:prSet presAssocID="{01CC0778-EC06-45B3-A201-14C83A13D2BE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9B5D-CEEB-434F-A567-3997ACD39388}" type="pres">
      <dgm:prSet presAssocID="{01CC0778-EC06-45B3-A201-14C83A13D2BE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856B68-1015-44AA-91B8-2CAA86E9C620}" type="pres">
      <dgm:prSet presAssocID="{01CC0778-EC06-45B3-A201-14C83A13D2BE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853FF-4DAE-4C31-B696-6A017729A26E}" type="pres">
      <dgm:prSet presAssocID="{01CC0778-EC06-45B3-A201-14C83A13D2BE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6F2EE9-CB40-4649-A60F-42B5D62D6AE6}" type="presOf" srcId="{0DD60AEB-6882-46A6-825B-C233F212CF88}" destId="{1D859B5D-CEEB-434F-A567-3997ACD39388}" srcOrd="0" destOrd="0" presId="urn:microsoft.com/office/officeart/2005/8/layout/matrix2"/>
    <dgm:cxn modelId="{201E8D9F-E401-4372-AE63-9398EF6EB431}" srcId="{01CC0778-EC06-45B3-A201-14C83A13D2BE}" destId="{0DD60AEB-6882-46A6-825B-C233F212CF88}" srcOrd="1" destOrd="0" parTransId="{1B40E571-F6D5-4470-9A32-F9422F7DC286}" sibTransId="{CB0A4702-815B-4983-B1C2-D6B73C7A83A1}"/>
    <dgm:cxn modelId="{693DEEB4-E9FE-40BC-A1DD-CD184877FE14}" srcId="{01CC0778-EC06-45B3-A201-14C83A13D2BE}" destId="{17D488C6-8449-4D5B-955E-517E845408D1}" srcOrd="0" destOrd="0" parTransId="{E92F159C-8F05-427A-AAD7-060C97DAF807}" sibTransId="{C7540BF7-464A-4D62-8CB8-1E3548689C60}"/>
    <dgm:cxn modelId="{8FE76A6D-3204-4DA9-8992-0AC090138352}" type="presOf" srcId="{01CC0778-EC06-45B3-A201-14C83A13D2BE}" destId="{EE367B13-1EB9-4B54-969B-CE4E92ECC8CA}" srcOrd="0" destOrd="0" presId="urn:microsoft.com/office/officeart/2005/8/layout/matrix2"/>
    <dgm:cxn modelId="{C97A8A80-1B1E-4BD9-B8C5-E0665E3FB041}" type="presOf" srcId="{16C00B00-D189-4D1F-B46F-460879C61941}" destId="{55856B68-1015-44AA-91B8-2CAA86E9C620}" srcOrd="0" destOrd="0" presId="urn:microsoft.com/office/officeart/2005/8/layout/matrix2"/>
    <dgm:cxn modelId="{E586A4D6-B470-4003-927C-74BD2BAAA1ED}" srcId="{01CC0778-EC06-45B3-A201-14C83A13D2BE}" destId="{16C00B00-D189-4D1F-B46F-460879C61941}" srcOrd="2" destOrd="0" parTransId="{89A23301-676A-4BFB-B8A8-EB6BD86795B6}" sibTransId="{C7721496-1D4D-4264-B7AE-A81F3DFEEAF6}"/>
    <dgm:cxn modelId="{8ADEDBA8-0E41-4A7C-8BAF-8388E0455673}" type="presOf" srcId="{A44449FD-FEC5-47FA-B0A1-18E1C2E91AF0}" destId="{B7F853FF-4DAE-4C31-B696-6A017729A26E}" srcOrd="0" destOrd="0" presId="urn:microsoft.com/office/officeart/2005/8/layout/matrix2"/>
    <dgm:cxn modelId="{415B938A-2099-4C3D-9734-6A7D01F58521}" srcId="{01CC0778-EC06-45B3-A201-14C83A13D2BE}" destId="{A44449FD-FEC5-47FA-B0A1-18E1C2E91AF0}" srcOrd="3" destOrd="0" parTransId="{D7C8297F-BFB9-443E-A6F8-197C1F8949B2}" sibTransId="{7DDCBBDF-3BD9-4549-A8E7-28737ADC0162}"/>
    <dgm:cxn modelId="{DC2871ED-1B74-4797-8BC5-20EBAEF6A7BD}" type="presOf" srcId="{17D488C6-8449-4D5B-955E-517E845408D1}" destId="{A5FF447A-B378-4955-93B4-E1F43A8906E8}" srcOrd="0" destOrd="0" presId="urn:microsoft.com/office/officeart/2005/8/layout/matrix2"/>
    <dgm:cxn modelId="{CCE10286-A09C-47E3-8E59-66BE73590317}" type="presParOf" srcId="{EE367B13-1EB9-4B54-969B-CE4E92ECC8CA}" destId="{C41A6CA6-D136-4946-A6D4-862504ECD283}" srcOrd="0" destOrd="0" presId="urn:microsoft.com/office/officeart/2005/8/layout/matrix2"/>
    <dgm:cxn modelId="{61FC4134-CBC6-4F6E-9E21-BCB4501E412C}" type="presParOf" srcId="{EE367B13-1EB9-4B54-969B-CE4E92ECC8CA}" destId="{A5FF447A-B378-4955-93B4-E1F43A8906E8}" srcOrd="1" destOrd="0" presId="urn:microsoft.com/office/officeart/2005/8/layout/matrix2"/>
    <dgm:cxn modelId="{4A1446E4-E43F-4422-BFB4-39D778A26F7A}" type="presParOf" srcId="{EE367B13-1EB9-4B54-969B-CE4E92ECC8CA}" destId="{1D859B5D-CEEB-434F-A567-3997ACD39388}" srcOrd="2" destOrd="0" presId="urn:microsoft.com/office/officeart/2005/8/layout/matrix2"/>
    <dgm:cxn modelId="{45752878-37E5-46B9-891D-A6249D877D1C}" type="presParOf" srcId="{EE367B13-1EB9-4B54-969B-CE4E92ECC8CA}" destId="{55856B68-1015-44AA-91B8-2CAA86E9C620}" srcOrd="3" destOrd="0" presId="urn:microsoft.com/office/officeart/2005/8/layout/matrix2"/>
    <dgm:cxn modelId="{390A3013-8367-4930-BD2F-40D913C840BC}" type="presParOf" srcId="{EE367B13-1EB9-4B54-969B-CE4E92ECC8CA}" destId="{B7F853FF-4DAE-4C31-B696-6A017729A26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26A68-ECBE-48D5-AD20-960C158DEEB6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2265D406-126E-417D-A498-C3A7360E40F8}">
      <dgm:prSet phldrT="[Text]"/>
      <dgm:spPr/>
      <dgm:t>
        <a:bodyPr/>
        <a:lstStyle/>
        <a:p>
          <a:r>
            <a:rPr lang="ro-RO" b="1" dirty="0" smtClean="0"/>
            <a:t>Pregătire</a:t>
          </a:r>
          <a:endParaRPr lang="en-US" b="1" dirty="0"/>
        </a:p>
      </dgm:t>
    </dgm:pt>
    <dgm:pt modelId="{86226555-B6C4-491D-A47A-E58DDB0A3522}" type="parTrans" cxnId="{51341E23-693A-443D-B4C4-5C648B6E483C}">
      <dgm:prSet/>
      <dgm:spPr/>
      <dgm:t>
        <a:bodyPr/>
        <a:lstStyle/>
        <a:p>
          <a:endParaRPr lang="en-US" b="1"/>
        </a:p>
      </dgm:t>
    </dgm:pt>
    <dgm:pt modelId="{A22D0D32-2021-4119-9F38-25D59350F21A}" type="sibTrans" cxnId="{51341E23-693A-443D-B4C4-5C648B6E483C}">
      <dgm:prSet/>
      <dgm:spPr/>
      <dgm:t>
        <a:bodyPr/>
        <a:lstStyle/>
        <a:p>
          <a:endParaRPr lang="en-US" b="1"/>
        </a:p>
      </dgm:t>
    </dgm:pt>
    <dgm:pt modelId="{3D47228D-D2FF-4885-8795-AB79650F903D}">
      <dgm:prSet phldrT="[Text]"/>
      <dgm:spPr/>
      <dgm:t>
        <a:bodyPr/>
        <a:lstStyle/>
        <a:p>
          <a:r>
            <a:rPr lang="ro-RO" b="1" dirty="0" smtClean="0"/>
            <a:t>Incubație</a:t>
          </a:r>
          <a:endParaRPr lang="en-US" b="1" dirty="0"/>
        </a:p>
      </dgm:t>
    </dgm:pt>
    <dgm:pt modelId="{9AA8B9EE-B6BB-492B-8AA4-DFF7C114DAFC}" type="parTrans" cxnId="{892DE362-E3CA-4ED4-8F63-6E9B37984130}">
      <dgm:prSet/>
      <dgm:spPr/>
      <dgm:t>
        <a:bodyPr/>
        <a:lstStyle/>
        <a:p>
          <a:endParaRPr lang="en-US" b="1"/>
        </a:p>
      </dgm:t>
    </dgm:pt>
    <dgm:pt modelId="{93E5A74F-AFB4-415C-829A-6E02D78EDC97}" type="sibTrans" cxnId="{892DE362-E3CA-4ED4-8F63-6E9B37984130}">
      <dgm:prSet/>
      <dgm:spPr/>
      <dgm:t>
        <a:bodyPr/>
        <a:lstStyle/>
        <a:p>
          <a:endParaRPr lang="en-US" b="1"/>
        </a:p>
      </dgm:t>
    </dgm:pt>
    <dgm:pt modelId="{D4390D70-79BA-4526-B9B0-30C4B7FD45D3}">
      <dgm:prSet phldrT="[Text]"/>
      <dgm:spPr/>
      <dgm:t>
        <a:bodyPr/>
        <a:lstStyle/>
        <a:p>
          <a:r>
            <a:rPr lang="ro-RO" b="1" dirty="0" smtClean="0"/>
            <a:t>Iluminare</a:t>
          </a:r>
          <a:endParaRPr lang="en-US" b="1" dirty="0"/>
        </a:p>
      </dgm:t>
    </dgm:pt>
    <dgm:pt modelId="{F78450FD-2F72-42EE-9DAA-473332F305B0}" type="parTrans" cxnId="{9CD5080E-43EC-43A8-BF86-044265EB67CE}">
      <dgm:prSet/>
      <dgm:spPr/>
      <dgm:t>
        <a:bodyPr/>
        <a:lstStyle/>
        <a:p>
          <a:endParaRPr lang="en-US" b="1"/>
        </a:p>
      </dgm:t>
    </dgm:pt>
    <dgm:pt modelId="{465B57B5-8FE3-4B2A-8473-876B310FF3AF}" type="sibTrans" cxnId="{9CD5080E-43EC-43A8-BF86-044265EB67CE}">
      <dgm:prSet/>
      <dgm:spPr/>
      <dgm:t>
        <a:bodyPr/>
        <a:lstStyle/>
        <a:p>
          <a:endParaRPr lang="en-US" b="1"/>
        </a:p>
      </dgm:t>
    </dgm:pt>
    <dgm:pt modelId="{40CE4F83-1497-4494-A7CD-22633738A797}">
      <dgm:prSet/>
      <dgm:spPr/>
      <dgm:t>
        <a:bodyPr/>
        <a:lstStyle/>
        <a:p>
          <a:r>
            <a:rPr lang="ro-RO" b="1" dirty="0" smtClean="0"/>
            <a:t>Verificare</a:t>
          </a:r>
          <a:endParaRPr lang="en-US" b="1" dirty="0"/>
        </a:p>
      </dgm:t>
    </dgm:pt>
    <dgm:pt modelId="{21484B14-475C-4302-B05C-DFDA9EEA455C}" type="parTrans" cxnId="{810180CD-7CD8-49B6-8FDB-98611CDEF01C}">
      <dgm:prSet/>
      <dgm:spPr/>
      <dgm:t>
        <a:bodyPr/>
        <a:lstStyle/>
        <a:p>
          <a:endParaRPr lang="en-US" b="1"/>
        </a:p>
      </dgm:t>
    </dgm:pt>
    <dgm:pt modelId="{EB331AE4-320D-4539-A425-956E5B626355}" type="sibTrans" cxnId="{810180CD-7CD8-49B6-8FDB-98611CDEF01C}">
      <dgm:prSet/>
      <dgm:spPr/>
      <dgm:t>
        <a:bodyPr/>
        <a:lstStyle/>
        <a:p>
          <a:endParaRPr lang="en-US" b="1"/>
        </a:p>
      </dgm:t>
    </dgm:pt>
    <dgm:pt modelId="{3BA0AD09-42D7-4852-8C78-57C9F74620DD}" type="pres">
      <dgm:prSet presAssocID="{27326A68-ECBE-48D5-AD20-960C158DEEB6}" presName="CompostProcess" presStyleCnt="0">
        <dgm:presLayoutVars>
          <dgm:dir/>
          <dgm:resizeHandles val="exact"/>
        </dgm:presLayoutVars>
      </dgm:prSet>
      <dgm:spPr/>
    </dgm:pt>
    <dgm:pt modelId="{033154FF-CF8B-4B4E-AE53-8C95F7B32A48}" type="pres">
      <dgm:prSet presAssocID="{27326A68-ECBE-48D5-AD20-960C158DEEB6}" presName="arrow" presStyleLbl="bgShp" presStyleIdx="0" presStyleCnt="1"/>
      <dgm:spPr/>
    </dgm:pt>
    <dgm:pt modelId="{8DDB6A0A-77FF-471C-B88C-23E7B9AE25E4}" type="pres">
      <dgm:prSet presAssocID="{27326A68-ECBE-48D5-AD20-960C158DEEB6}" presName="linearProcess" presStyleCnt="0"/>
      <dgm:spPr/>
    </dgm:pt>
    <dgm:pt modelId="{CE0A6056-6843-4B17-99DE-B271811CA0D3}" type="pres">
      <dgm:prSet presAssocID="{2265D406-126E-417D-A498-C3A7360E40F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0F059-23EB-48CD-A3F1-B6E746E949B3}" type="pres">
      <dgm:prSet presAssocID="{A22D0D32-2021-4119-9F38-25D59350F21A}" presName="sibTrans" presStyleCnt="0"/>
      <dgm:spPr/>
    </dgm:pt>
    <dgm:pt modelId="{F3381EB4-6FFB-46F5-9964-C38E58846C5F}" type="pres">
      <dgm:prSet presAssocID="{3D47228D-D2FF-4885-8795-AB79650F903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44BCA-6AA9-4C77-9939-72EDCB30D7EE}" type="pres">
      <dgm:prSet presAssocID="{93E5A74F-AFB4-415C-829A-6E02D78EDC97}" presName="sibTrans" presStyleCnt="0"/>
      <dgm:spPr/>
    </dgm:pt>
    <dgm:pt modelId="{B4AC22A0-194B-4FA1-A423-2D3E2D0154E9}" type="pres">
      <dgm:prSet presAssocID="{D4390D70-79BA-4526-B9B0-30C4B7FD45D3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2B44C-A915-4022-A516-A9D4D8E91586}" type="pres">
      <dgm:prSet presAssocID="{465B57B5-8FE3-4B2A-8473-876B310FF3AF}" presName="sibTrans" presStyleCnt="0"/>
      <dgm:spPr/>
    </dgm:pt>
    <dgm:pt modelId="{F624D79D-AD2D-428C-86F0-1E36F7BA549D}" type="pres">
      <dgm:prSet presAssocID="{40CE4F83-1497-4494-A7CD-22633738A79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341E23-693A-443D-B4C4-5C648B6E483C}" srcId="{27326A68-ECBE-48D5-AD20-960C158DEEB6}" destId="{2265D406-126E-417D-A498-C3A7360E40F8}" srcOrd="0" destOrd="0" parTransId="{86226555-B6C4-491D-A47A-E58DDB0A3522}" sibTransId="{A22D0D32-2021-4119-9F38-25D59350F21A}"/>
    <dgm:cxn modelId="{892DE362-E3CA-4ED4-8F63-6E9B37984130}" srcId="{27326A68-ECBE-48D5-AD20-960C158DEEB6}" destId="{3D47228D-D2FF-4885-8795-AB79650F903D}" srcOrd="1" destOrd="0" parTransId="{9AA8B9EE-B6BB-492B-8AA4-DFF7C114DAFC}" sibTransId="{93E5A74F-AFB4-415C-829A-6E02D78EDC97}"/>
    <dgm:cxn modelId="{308A4174-E6F4-4576-89AC-9CA51A0BCB45}" type="presOf" srcId="{3D47228D-D2FF-4885-8795-AB79650F903D}" destId="{F3381EB4-6FFB-46F5-9964-C38E58846C5F}" srcOrd="0" destOrd="0" presId="urn:microsoft.com/office/officeart/2005/8/layout/hProcess9"/>
    <dgm:cxn modelId="{05813684-B4D5-4790-AC0F-43BD53183583}" type="presOf" srcId="{40CE4F83-1497-4494-A7CD-22633738A797}" destId="{F624D79D-AD2D-428C-86F0-1E36F7BA549D}" srcOrd="0" destOrd="0" presId="urn:microsoft.com/office/officeart/2005/8/layout/hProcess9"/>
    <dgm:cxn modelId="{6C7E4A96-2ACD-48C1-A3F6-5A2A6FC0372F}" type="presOf" srcId="{2265D406-126E-417D-A498-C3A7360E40F8}" destId="{CE0A6056-6843-4B17-99DE-B271811CA0D3}" srcOrd="0" destOrd="0" presId="urn:microsoft.com/office/officeart/2005/8/layout/hProcess9"/>
    <dgm:cxn modelId="{9CD5080E-43EC-43A8-BF86-044265EB67CE}" srcId="{27326A68-ECBE-48D5-AD20-960C158DEEB6}" destId="{D4390D70-79BA-4526-B9B0-30C4B7FD45D3}" srcOrd="2" destOrd="0" parTransId="{F78450FD-2F72-42EE-9DAA-473332F305B0}" sibTransId="{465B57B5-8FE3-4B2A-8473-876B310FF3AF}"/>
    <dgm:cxn modelId="{9A2FC2DC-6BC9-46F5-879F-0AEA7B94EB8B}" type="presOf" srcId="{27326A68-ECBE-48D5-AD20-960C158DEEB6}" destId="{3BA0AD09-42D7-4852-8C78-57C9F74620DD}" srcOrd="0" destOrd="0" presId="urn:microsoft.com/office/officeart/2005/8/layout/hProcess9"/>
    <dgm:cxn modelId="{F67BB647-3959-4A95-83AB-CAEC375CCAD4}" type="presOf" srcId="{D4390D70-79BA-4526-B9B0-30C4B7FD45D3}" destId="{B4AC22A0-194B-4FA1-A423-2D3E2D0154E9}" srcOrd="0" destOrd="0" presId="urn:microsoft.com/office/officeart/2005/8/layout/hProcess9"/>
    <dgm:cxn modelId="{810180CD-7CD8-49B6-8FDB-98611CDEF01C}" srcId="{27326A68-ECBE-48D5-AD20-960C158DEEB6}" destId="{40CE4F83-1497-4494-A7CD-22633738A797}" srcOrd="3" destOrd="0" parTransId="{21484B14-475C-4302-B05C-DFDA9EEA455C}" sibTransId="{EB331AE4-320D-4539-A425-956E5B626355}"/>
    <dgm:cxn modelId="{81520497-5A3A-44E6-8B0A-574DE864AAA6}" type="presParOf" srcId="{3BA0AD09-42D7-4852-8C78-57C9F74620DD}" destId="{033154FF-CF8B-4B4E-AE53-8C95F7B32A48}" srcOrd="0" destOrd="0" presId="urn:microsoft.com/office/officeart/2005/8/layout/hProcess9"/>
    <dgm:cxn modelId="{8184D4B5-925A-4549-936F-6F298B9F4CE6}" type="presParOf" srcId="{3BA0AD09-42D7-4852-8C78-57C9F74620DD}" destId="{8DDB6A0A-77FF-471C-B88C-23E7B9AE25E4}" srcOrd="1" destOrd="0" presId="urn:microsoft.com/office/officeart/2005/8/layout/hProcess9"/>
    <dgm:cxn modelId="{D023A0C4-BA54-4DF2-97EB-1EDBA515E5E5}" type="presParOf" srcId="{8DDB6A0A-77FF-471C-B88C-23E7B9AE25E4}" destId="{CE0A6056-6843-4B17-99DE-B271811CA0D3}" srcOrd="0" destOrd="0" presId="urn:microsoft.com/office/officeart/2005/8/layout/hProcess9"/>
    <dgm:cxn modelId="{B4018A2B-4484-40F4-ACC2-68D21F8C819E}" type="presParOf" srcId="{8DDB6A0A-77FF-471C-B88C-23E7B9AE25E4}" destId="{5C00F059-23EB-48CD-A3F1-B6E746E949B3}" srcOrd="1" destOrd="0" presId="urn:microsoft.com/office/officeart/2005/8/layout/hProcess9"/>
    <dgm:cxn modelId="{46D76A84-2C4E-4BF9-BBC6-F5AA61F650E1}" type="presParOf" srcId="{8DDB6A0A-77FF-471C-B88C-23E7B9AE25E4}" destId="{F3381EB4-6FFB-46F5-9964-C38E58846C5F}" srcOrd="2" destOrd="0" presId="urn:microsoft.com/office/officeart/2005/8/layout/hProcess9"/>
    <dgm:cxn modelId="{B065835F-4071-4C6B-B938-4307893920A4}" type="presParOf" srcId="{8DDB6A0A-77FF-471C-B88C-23E7B9AE25E4}" destId="{ED044BCA-6AA9-4C77-9939-72EDCB30D7EE}" srcOrd="3" destOrd="0" presId="urn:microsoft.com/office/officeart/2005/8/layout/hProcess9"/>
    <dgm:cxn modelId="{331D75C1-7D68-4F22-9422-8444EAD1FF72}" type="presParOf" srcId="{8DDB6A0A-77FF-471C-B88C-23E7B9AE25E4}" destId="{B4AC22A0-194B-4FA1-A423-2D3E2D0154E9}" srcOrd="4" destOrd="0" presId="urn:microsoft.com/office/officeart/2005/8/layout/hProcess9"/>
    <dgm:cxn modelId="{B4B41F6B-4937-429C-A988-BA95FB5A4331}" type="presParOf" srcId="{8DDB6A0A-77FF-471C-B88C-23E7B9AE25E4}" destId="{B412B44C-A915-4022-A516-A9D4D8E91586}" srcOrd="5" destOrd="0" presId="urn:microsoft.com/office/officeart/2005/8/layout/hProcess9"/>
    <dgm:cxn modelId="{DF43BF97-68E5-4064-B12D-22F0CADCD08C}" type="presParOf" srcId="{8DDB6A0A-77FF-471C-B88C-23E7B9AE25E4}" destId="{F624D79D-AD2D-428C-86F0-1E36F7BA549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A6CA6-D136-4946-A6D4-862504ECD283}">
      <dsp:nvSpPr>
        <dsp:cNvPr id="0" name=""/>
        <dsp:cNvSpPr/>
      </dsp:nvSpPr>
      <dsp:spPr>
        <a:xfrm>
          <a:off x="1105304" y="0"/>
          <a:ext cx="4400973" cy="4400973"/>
        </a:xfrm>
        <a:prstGeom prst="quadArrow">
          <a:avLst>
            <a:gd name="adj1" fmla="val 2000"/>
            <a:gd name="adj2" fmla="val 4000"/>
            <a:gd name="adj3" fmla="val 5000"/>
          </a:avLst>
        </a:prstGeom>
        <a:gradFill rotWithShape="0">
          <a:gsLst>
            <a:gs pos="0">
              <a:schemeClr val="accent2">
                <a:tint val="55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tint val="55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tint val="55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tint val="55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5FF447A-B378-4955-93B4-E1F43A8906E8}">
      <dsp:nvSpPr>
        <dsp:cNvPr id="0" name=""/>
        <dsp:cNvSpPr/>
      </dsp:nvSpPr>
      <dsp:spPr>
        <a:xfrm>
          <a:off x="1391367" y="286063"/>
          <a:ext cx="1760389" cy="1760389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200" kern="1200" dirty="0" smtClean="0"/>
            <a:t>creativitate înaltă+ inteligență scăzută</a:t>
          </a:r>
          <a:endParaRPr lang="en-US" sz="2200" kern="1200" dirty="0"/>
        </a:p>
      </dsp:txBody>
      <dsp:txXfrm>
        <a:off x="1477302" y="371998"/>
        <a:ext cx="1588519" cy="1588519"/>
      </dsp:txXfrm>
    </dsp:sp>
    <dsp:sp modelId="{1D859B5D-CEEB-434F-A567-3997ACD39388}">
      <dsp:nvSpPr>
        <dsp:cNvPr id="0" name=""/>
        <dsp:cNvSpPr/>
      </dsp:nvSpPr>
      <dsp:spPr>
        <a:xfrm>
          <a:off x="3459825" y="286063"/>
          <a:ext cx="1760389" cy="1760389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234645"/>
                <a:satOff val="-13985"/>
                <a:lumOff val="25599"/>
                <a:alphaOff val="0"/>
                <a:shade val="85000"/>
                <a:satMod val="130000"/>
              </a:schemeClr>
            </a:gs>
            <a:gs pos="34000">
              <a:schemeClr val="accent2">
                <a:shade val="50000"/>
                <a:hueOff val="234645"/>
                <a:satOff val="-13985"/>
                <a:lumOff val="25599"/>
                <a:alphaOff val="0"/>
                <a:shade val="87000"/>
                <a:satMod val="125000"/>
              </a:schemeClr>
            </a:gs>
            <a:gs pos="70000">
              <a:schemeClr val="accent2">
                <a:shade val="50000"/>
                <a:hueOff val="234645"/>
                <a:satOff val="-13985"/>
                <a:lumOff val="255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50000"/>
                <a:hueOff val="234645"/>
                <a:satOff val="-13985"/>
                <a:lumOff val="255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200" kern="1200" dirty="0" smtClean="0"/>
            <a:t>creativitate înaltă+ inteligență ridicată</a:t>
          </a:r>
          <a:endParaRPr lang="en-US" sz="2200" kern="1200" dirty="0"/>
        </a:p>
      </dsp:txBody>
      <dsp:txXfrm>
        <a:off x="3545760" y="371998"/>
        <a:ext cx="1588519" cy="1588519"/>
      </dsp:txXfrm>
    </dsp:sp>
    <dsp:sp modelId="{55856B68-1015-44AA-91B8-2CAA86E9C620}">
      <dsp:nvSpPr>
        <dsp:cNvPr id="0" name=""/>
        <dsp:cNvSpPr/>
      </dsp:nvSpPr>
      <dsp:spPr>
        <a:xfrm>
          <a:off x="1391367" y="2354520"/>
          <a:ext cx="1760389" cy="1760389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469289"/>
                <a:satOff val="-27971"/>
                <a:lumOff val="51197"/>
                <a:alphaOff val="0"/>
                <a:shade val="85000"/>
                <a:satMod val="130000"/>
              </a:schemeClr>
            </a:gs>
            <a:gs pos="34000">
              <a:schemeClr val="accent2">
                <a:shade val="50000"/>
                <a:hueOff val="469289"/>
                <a:satOff val="-27971"/>
                <a:lumOff val="51197"/>
                <a:alphaOff val="0"/>
                <a:shade val="87000"/>
                <a:satMod val="125000"/>
              </a:schemeClr>
            </a:gs>
            <a:gs pos="70000">
              <a:schemeClr val="accent2">
                <a:shade val="50000"/>
                <a:hueOff val="469289"/>
                <a:satOff val="-27971"/>
                <a:lumOff val="5119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50000"/>
                <a:hueOff val="469289"/>
                <a:satOff val="-27971"/>
                <a:lumOff val="5119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200" kern="1200" dirty="0" smtClean="0"/>
            <a:t>creativitate scăzută+ inteligență scăzută</a:t>
          </a:r>
          <a:endParaRPr lang="en-US" sz="2200" kern="1200" dirty="0"/>
        </a:p>
      </dsp:txBody>
      <dsp:txXfrm>
        <a:off x="1477302" y="2440455"/>
        <a:ext cx="1588519" cy="1588519"/>
      </dsp:txXfrm>
    </dsp:sp>
    <dsp:sp modelId="{B7F853FF-4DAE-4C31-B696-6A017729A26E}">
      <dsp:nvSpPr>
        <dsp:cNvPr id="0" name=""/>
        <dsp:cNvSpPr/>
      </dsp:nvSpPr>
      <dsp:spPr>
        <a:xfrm>
          <a:off x="3459825" y="2354520"/>
          <a:ext cx="1760389" cy="1760389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234645"/>
                <a:satOff val="-13985"/>
                <a:lumOff val="25599"/>
                <a:alphaOff val="0"/>
                <a:shade val="85000"/>
                <a:satMod val="130000"/>
              </a:schemeClr>
            </a:gs>
            <a:gs pos="34000">
              <a:schemeClr val="accent2">
                <a:shade val="50000"/>
                <a:hueOff val="234645"/>
                <a:satOff val="-13985"/>
                <a:lumOff val="25599"/>
                <a:alphaOff val="0"/>
                <a:shade val="87000"/>
                <a:satMod val="125000"/>
              </a:schemeClr>
            </a:gs>
            <a:gs pos="70000">
              <a:schemeClr val="accent2">
                <a:shade val="50000"/>
                <a:hueOff val="234645"/>
                <a:satOff val="-13985"/>
                <a:lumOff val="255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50000"/>
                <a:hueOff val="234645"/>
                <a:satOff val="-13985"/>
                <a:lumOff val="255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200" kern="1200" dirty="0" smtClean="0"/>
            <a:t>creativitate scăzută+ inteligență scăzută</a:t>
          </a:r>
          <a:endParaRPr lang="en-US" sz="2200" kern="1200" dirty="0"/>
        </a:p>
      </dsp:txBody>
      <dsp:txXfrm>
        <a:off x="3545760" y="2440455"/>
        <a:ext cx="1588519" cy="1588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154FF-CF8B-4B4E-AE53-8C95F7B32A48}">
      <dsp:nvSpPr>
        <dsp:cNvPr id="0" name=""/>
        <dsp:cNvSpPr/>
      </dsp:nvSpPr>
      <dsp:spPr>
        <a:xfrm>
          <a:off x="666806" y="0"/>
          <a:ext cx="7557144" cy="4541545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A6056-6843-4B17-99DE-B271811CA0D3}">
      <dsp:nvSpPr>
        <dsp:cNvPr id="0" name=""/>
        <dsp:cNvSpPr/>
      </dsp:nvSpPr>
      <dsp:spPr>
        <a:xfrm>
          <a:off x="3796" y="1362463"/>
          <a:ext cx="2083555" cy="18166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500" b="1" kern="1200" dirty="0" smtClean="0"/>
            <a:t>Pregătire</a:t>
          </a:r>
          <a:endParaRPr lang="en-US" sz="2500" b="1" kern="1200" dirty="0"/>
        </a:p>
      </dsp:txBody>
      <dsp:txXfrm>
        <a:off x="92476" y="1451143"/>
        <a:ext cx="1906195" cy="1639258"/>
      </dsp:txXfrm>
    </dsp:sp>
    <dsp:sp modelId="{F3381EB4-6FFB-46F5-9964-C38E58846C5F}">
      <dsp:nvSpPr>
        <dsp:cNvPr id="0" name=""/>
        <dsp:cNvSpPr/>
      </dsp:nvSpPr>
      <dsp:spPr>
        <a:xfrm>
          <a:off x="2270333" y="1362463"/>
          <a:ext cx="2083555" cy="1816618"/>
        </a:xfrm>
        <a:prstGeom prst="roundRect">
          <a:avLst/>
        </a:prstGeom>
        <a:solidFill>
          <a:schemeClr val="accent4">
            <a:hueOff val="548478"/>
            <a:satOff val="2377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500" b="1" kern="1200" dirty="0" smtClean="0"/>
            <a:t>Incubație</a:t>
          </a:r>
          <a:endParaRPr lang="en-US" sz="2500" b="1" kern="1200" dirty="0"/>
        </a:p>
      </dsp:txBody>
      <dsp:txXfrm>
        <a:off x="2359013" y="1451143"/>
        <a:ext cx="1906195" cy="1639258"/>
      </dsp:txXfrm>
    </dsp:sp>
    <dsp:sp modelId="{B4AC22A0-194B-4FA1-A423-2D3E2D0154E9}">
      <dsp:nvSpPr>
        <dsp:cNvPr id="0" name=""/>
        <dsp:cNvSpPr/>
      </dsp:nvSpPr>
      <dsp:spPr>
        <a:xfrm>
          <a:off x="4536869" y="1362463"/>
          <a:ext cx="2083555" cy="1816618"/>
        </a:xfrm>
        <a:prstGeom prst="roundRect">
          <a:avLst/>
        </a:prstGeom>
        <a:solidFill>
          <a:schemeClr val="accent4">
            <a:hueOff val="1096956"/>
            <a:satOff val="4755"/>
            <a:lumOff val="31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500" b="1" kern="1200" dirty="0" smtClean="0"/>
            <a:t>Iluminare</a:t>
          </a:r>
          <a:endParaRPr lang="en-US" sz="2500" b="1" kern="1200" dirty="0"/>
        </a:p>
      </dsp:txBody>
      <dsp:txXfrm>
        <a:off x="4625549" y="1451143"/>
        <a:ext cx="1906195" cy="1639258"/>
      </dsp:txXfrm>
    </dsp:sp>
    <dsp:sp modelId="{F624D79D-AD2D-428C-86F0-1E36F7BA549D}">
      <dsp:nvSpPr>
        <dsp:cNvPr id="0" name=""/>
        <dsp:cNvSpPr/>
      </dsp:nvSpPr>
      <dsp:spPr>
        <a:xfrm>
          <a:off x="6803405" y="1362463"/>
          <a:ext cx="2083555" cy="1816618"/>
        </a:xfrm>
        <a:prstGeom prst="roundRect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500" b="1" kern="1200" dirty="0" smtClean="0"/>
            <a:t>Verificare</a:t>
          </a:r>
          <a:endParaRPr lang="en-US" sz="2500" b="1" kern="1200" dirty="0"/>
        </a:p>
      </dsp:txBody>
      <dsp:txXfrm>
        <a:off x="6892085" y="1451143"/>
        <a:ext cx="1906195" cy="1639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5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1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2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9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4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2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2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4A597B-E73A-46BA-AAFA-1DA6DCD7B85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C7C186-6A3D-4EDC-9CCE-3626434E8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4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thers - Chula Glob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77" y="353312"/>
            <a:ext cx="6982823" cy="58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3388"/>
            <a:ext cx="6699794" cy="2361935"/>
          </a:xfrm>
        </p:spPr>
        <p:txBody>
          <a:bodyPr/>
          <a:lstStyle/>
          <a:p>
            <a:pPr algn="ctr"/>
            <a:r>
              <a:rPr lang="ro-RO" b="1" dirty="0" smtClean="0">
                <a:latin typeface="Georgia" panose="02040502050405020303" pitchFamily="18" charset="0"/>
              </a:rPr>
              <a:t>Psihologia educației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1349" y="4600764"/>
            <a:ext cx="4296228" cy="1143000"/>
          </a:xfrm>
        </p:spPr>
        <p:txBody>
          <a:bodyPr>
            <a:normAutofit fontScale="70000" lnSpcReduction="20000"/>
          </a:bodyPr>
          <a:lstStyle/>
          <a:p>
            <a:r>
              <a:rPr lang="ro-RO" sz="2800" b="1" dirty="0" smtClean="0">
                <a:latin typeface="Georgia" panose="02040502050405020303" pitchFamily="18" charset="0"/>
              </a:rPr>
              <a:t>#9 Creativitatea</a:t>
            </a:r>
          </a:p>
          <a:p>
            <a:endParaRPr lang="ro-RO" sz="2800" b="1" dirty="0" smtClean="0">
              <a:latin typeface="Georgia" panose="02040502050405020303" pitchFamily="18" charset="0"/>
            </a:endParaRPr>
          </a:p>
          <a:p>
            <a:r>
              <a:rPr lang="ro-RO" sz="2800" b="1" dirty="0">
                <a:latin typeface="Georgia" panose="02040502050405020303" pitchFamily="18" charset="0"/>
              </a:rPr>
              <a:t>Veronica</a:t>
            </a:r>
            <a:r>
              <a:rPr lang="ro-RO" sz="2800" dirty="0">
                <a:latin typeface="Georgia" panose="02040502050405020303" pitchFamily="18" charset="0"/>
              </a:rPr>
              <a:t> </a:t>
            </a:r>
            <a:r>
              <a:rPr lang="ro-RO" sz="2800" b="1" dirty="0" err="1">
                <a:latin typeface="Georgia" panose="02040502050405020303" pitchFamily="18" charset="0"/>
              </a:rPr>
              <a:t>Bogorin</a:t>
            </a:r>
            <a:endParaRPr lang="ro-RO" sz="2800" b="1" dirty="0">
              <a:latin typeface="Georgia" panose="02040502050405020303" pitchFamily="18" charset="0"/>
            </a:endParaRPr>
          </a:p>
          <a:p>
            <a:endParaRPr lang="en-US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5753686" cy="1163629"/>
          </a:xfrm>
        </p:spPr>
        <p:txBody>
          <a:bodyPr>
            <a:normAutofit/>
          </a:bodyPr>
          <a:lstStyle/>
          <a:p>
            <a:pPr algn="just"/>
            <a:r>
              <a:rPr lang="ro-RO" i="1" dirty="0" smtClean="0"/>
              <a:t>Creativitatea</a:t>
            </a:r>
            <a:r>
              <a:rPr lang="ro-RO" i="1" dirty="0"/>
              <a:t>, similar </a:t>
            </a:r>
            <a:r>
              <a:rPr lang="ro-RO" i="1" dirty="0" err="1"/>
              <a:t>inteligenţei</a:t>
            </a:r>
            <a:r>
              <a:rPr lang="ro-RO" i="1" dirty="0"/>
              <a:t>, este o trăsătură nemodificabilă în timp, consistentă de la o </a:t>
            </a:r>
            <a:r>
              <a:rPr lang="ro-RO" i="1" dirty="0" err="1"/>
              <a:t>situaţie</a:t>
            </a:r>
            <a:r>
              <a:rPr lang="ro-RO" i="1" dirty="0"/>
              <a:t> la alta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78811" y="3301005"/>
            <a:ext cx="6190624" cy="2402007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>
                <a:solidFill>
                  <a:schemeClr val="tx1"/>
                </a:solidFill>
              </a:rPr>
              <a:t>Cercetările ne semnalează însă faptul că </a:t>
            </a:r>
            <a:r>
              <a:rPr lang="ro-RO" sz="2000" b="1" dirty="0" err="1">
                <a:solidFill>
                  <a:srgbClr val="FFFF00"/>
                </a:solidFill>
              </a:rPr>
              <a:t>experienţele</a:t>
            </a:r>
            <a:r>
              <a:rPr lang="ro-RO" sz="2000" b="1" dirty="0">
                <a:solidFill>
                  <a:schemeClr val="tx1"/>
                </a:solidFill>
              </a:rPr>
              <a:t>, precum </a:t>
            </a:r>
            <a:r>
              <a:rPr lang="ro-RO" sz="2000" b="1" dirty="0" err="1">
                <a:solidFill>
                  <a:schemeClr val="tx1"/>
                </a:solidFill>
              </a:rPr>
              <a:t>şi</a:t>
            </a:r>
            <a:r>
              <a:rPr lang="ro-RO" sz="2000" b="1" dirty="0">
                <a:solidFill>
                  <a:schemeClr val="tx1"/>
                </a:solidFill>
              </a:rPr>
              <a:t> </a:t>
            </a:r>
            <a:r>
              <a:rPr lang="ro-RO" sz="2000" b="1" dirty="0">
                <a:solidFill>
                  <a:srgbClr val="FFFF00"/>
                </a:solidFill>
              </a:rPr>
              <a:t>evenimentele</a:t>
            </a:r>
            <a:r>
              <a:rPr lang="ro-RO" sz="2000" b="1" dirty="0">
                <a:solidFill>
                  <a:schemeClr val="tx1"/>
                </a:solidFill>
              </a:rPr>
              <a:t> survenite în mediul de </a:t>
            </a:r>
            <a:r>
              <a:rPr lang="ro-RO" sz="2000" b="1" dirty="0" err="1">
                <a:solidFill>
                  <a:schemeClr val="tx1"/>
                </a:solidFill>
              </a:rPr>
              <a:t>viaţă</a:t>
            </a:r>
            <a:r>
              <a:rPr lang="ro-RO" sz="2000" b="1" dirty="0">
                <a:solidFill>
                  <a:schemeClr val="tx1"/>
                </a:solidFill>
              </a:rPr>
              <a:t> al persoanei îi </a:t>
            </a:r>
            <a:r>
              <a:rPr lang="ro-RO" sz="2000" b="1" dirty="0">
                <a:solidFill>
                  <a:srgbClr val="FFFF00"/>
                </a:solidFill>
              </a:rPr>
              <a:t>afectează</a:t>
            </a:r>
            <a:r>
              <a:rPr lang="ro-RO" sz="2000" b="1" dirty="0">
                <a:solidFill>
                  <a:schemeClr val="tx1"/>
                </a:solidFill>
              </a:rPr>
              <a:t> acesteia </a:t>
            </a:r>
            <a:r>
              <a:rPr lang="ro-RO" sz="2000" b="1" dirty="0">
                <a:solidFill>
                  <a:srgbClr val="FFFF00"/>
                </a:solidFill>
              </a:rPr>
              <a:t>comportamentul </a:t>
            </a:r>
            <a:r>
              <a:rPr lang="ro-RO" sz="2000" b="1" dirty="0" smtClean="0">
                <a:solidFill>
                  <a:srgbClr val="FFFF00"/>
                </a:solidFill>
              </a:rPr>
              <a:t>creativ</a:t>
            </a:r>
            <a:r>
              <a:rPr lang="ro-RO" sz="2000" b="1" dirty="0" smtClean="0">
                <a:solidFill>
                  <a:schemeClr val="tx1"/>
                </a:solidFill>
              </a:rPr>
              <a:t>.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Busted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4" y="1832895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crease Creativity with These Science-Based Methods – eLe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3" y="2345257"/>
            <a:ext cx="4023493" cy="31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rgbClr val="FF0066"/>
          </a:solidFill>
        </p:spPr>
        <p:txBody>
          <a:bodyPr/>
          <a:lstStyle/>
          <a:p>
            <a:pPr algn="ctr"/>
            <a:r>
              <a:rPr lang="ro-RO" b="1" dirty="0" smtClean="0"/>
              <a:t>Procesul creativ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1865910"/>
            <a:ext cx="204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Wallas</a:t>
            </a:r>
            <a:r>
              <a:rPr lang="ro-RO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(1926) </a:t>
            </a:r>
            <a:endParaRPr lang="en-US" sz="2400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11039806"/>
              </p:ext>
            </p:extLst>
          </p:nvPr>
        </p:nvGraphicFramePr>
        <p:xfrm>
          <a:off x="1269242" y="1596788"/>
          <a:ext cx="8890758" cy="454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Five Good Times for &amp;quot;Aha&amp;quot; Moments on Agile Projects - Jeff Nielse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21" y="2210937"/>
            <a:ext cx="1903919" cy="13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61991" y="2924423"/>
            <a:ext cx="1897039" cy="1859929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rgbClr val="FF0066"/>
          </a:solidFill>
        </p:spPr>
        <p:txBody>
          <a:bodyPr/>
          <a:lstStyle/>
          <a:p>
            <a:pPr algn="ctr"/>
            <a:r>
              <a:rPr lang="ro-RO" b="1" dirty="0" smtClean="0"/>
              <a:t>Procesul creativ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1865910"/>
            <a:ext cx="204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Wallas</a:t>
            </a:r>
            <a:r>
              <a:rPr lang="ro-RO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(1926) 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689601" y="2365774"/>
            <a:ext cx="5834569" cy="2977229"/>
            <a:chOff x="5034508" y="3250970"/>
            <a:chExt cx="5834569" cy="297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08" y="3250970"/>
              <a:ext cx="5834569" cy="2977229"/>
            </a:xfrm>
            <a:prstGeom prst="rect">
              <a:avLst/>
            </a:prstGeom>
          </p:spPr>
        </p:pic>
        <p:pic>
          <p:nvPicPr>
            <p:cNvPr id="9" name="Picture 2" descr="Five Good Times for &amp;quot;Aha&amp;quot; Moments on Agile Projects - Jeff Nielse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366" y="3875964"/>
              <a:ext cx="946428" cy="67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323645" y="3177816"/>
            <a:ext cx="3253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 smtClean="0"/>
              <a:t>Orice proces de creație începe cu </a:t>
            </a:r>
            <a:r>
              <a:rPr lang="ro-RO" b="1" dirty="0" smtClean="0"/>
              <a:t>sesizarea unei probleme </a:t>
            </a:r>
            <a:r>
              <a:rPr lang="ro-RO" dirty="0" smtClean="0"/>
              <a:t>și mobilizarea unei activități de analiză și căutare de soluții.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86074" y="2946115"/>
            <a:ext cx="1897039" cy="1859929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rgbClr val="FF0066"/>
          </a:solidFill>
        </p:spPr>
        <p:txBody>
          <a:bodyPr/>
          <a:lstStyle/>
          <a:p>
            <a:pPr algn="ctr"/>
            <a:r>
              <a:rPr lang="ro-RO" b="1" dirty="0" smtClean="0"/>
              <a:t>Procesul creativ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1865910"/>
            <a:ext cx="204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Wallas</a:t>
            </a:r>
            <a:r>
              <a:rPr lang="ro-RO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(1926) 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853374" y="2387466"/>
            <a:ext cx="5834569" cy="2977229"/>
            <a:chOff x="5034508" y="3250970"/>
            <a:chExt cx="5834569" cy="297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08" y="3250970"/>
              <a:ext cx="5834569" cy="2977229"/>
            </a:xfrm>
            <a:prstGeom prst="rect">
              <a:avLst/>
            </a:prstGeom>
          </p:spPr>
        </p:pic>
        <p:pic>
          <p:nvPicPr>
            <p:cNvPr id="9" name="Picture 2" descr="Five Good Times for &amp;quot;Aha&amp;quot; Moments on Agile Projects - Jeff Nielse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366" y="3875964"/>
              <a:ext cx="946428" cy="67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323645" y="3177816"/>
            <a:ext cx="3253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 smtClean="0"/>
              <a:t>Etapa de incubație este o </a:t>
            </a:r>
            <a:r>
              <a:rPr lang="ro-RO" b="1" dirty="0" smtClean="0"/>
              <a:t>perioadă de așteptare, aparent pasivă</a:t>
            </a:r>
            <a:r>
              <a:rPr lang="ro-RO" dirty="0" smtClean="0"/>
              <a:t>, în care gândurile legate de problemă sunt deplasate în </a:t>
            </a:r>
            <a:r>
              <a:rPr lang="ro-RO" b="1" dirty="0" smtClean="0"/>
              <a:t>inconștient</a:t>
            </a:r>
            <a:r>
              <a:rPr lang="ro-RO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53152" y="2844341"/>
            <a:ext cx="1897039" cy="1859929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rgbClr val="FF0066"/>
          </a:solidFill>
        </p:spPr>
        <p:txBody>
          <a:bodyPr/>
          <a:lstStyle/>
          <a:p>
            <a:pPr algn="ctr"/>
            <a:r>
              <a:rPr lang="ro-RO" b="1" dirty="0" smtClean="0"/>
              <a:t>Procesul creativ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1865910"/>
            <a:ext cx="204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Wallas</a:t>
            </a:r>
            <a:r>
              <a:rPr lang="ro-RO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(1926) 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553122" y="2327575"/>
            <a:ext cx="5834569" cy="2977229"/>
            <a:chOff x="5034508" y="3250970"/>
            <a:chExt cx="5834569" cy="297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08" y="3250970"/>
              <a:ext cx="5834569" cy="2977229"/>
            </a:xfrm>
            <a:prstGeom prst="rect">
              <a:avLst/>
            </a:prstGeom>
          </p:spPr>
        </p:pic>
        <p:pic>
          <p:nvPicPr>
            <p:cNvPr id="9" name="Picture 2" descr="Five Good Times for &amp;quot;Aha&amp;quot; Moments on Agile Projects - Jeff Nielse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366" y="3875964"/>
              <a:ext cx="946428" cy="67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323645" y="2952569"/>
            <a:ext cx="325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 smtClean="0"/>
              <a:t>Iluminarea este momentul </a:t>
            </a:r>
            <a:r>
              <a:rPr lang="ro-RO" b="1" dirty="0" smtClean="0"/>
              <a:t>apariției spontane a unei soluții</a:t>
            </a:r>
            <a:r>
              <a:rPr lang="ro-RO" dirty="0" smtClean="0"/>
              <a:t>.</a:t>
            </a:r>
            <a:endParaRPr lang="en-US" dirty="0"/>
          </a:p>
        </p:txBody>
      </p:sp>
      <p:pic>
        <p:nvPicPr>
          <p:cNvPr id="12290" name="Picture 2" descr="Louis Pasteur quote: Dans les champs de l’observation le hasard ne favorise que les esprits préparés.In the field of obser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15" y="3957176"/>
            <a:ext cx="3875148" cy="193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58641" y="3084935"/>
            <a:ext cx="1897039" cy="1859929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rgbClr val="FF0066"/>
          </a:solidFill>
        </p:spPr>
        <p:txBody>
          <a:bodyPr/>
          <a:lstStyle/>
          <a:p>
            <a:pPr algn="ctr"/>
            <a:r>
              <a:rPr lang="ro-RO" b="1" dirty="0" smtClean="0"/>
              <a:t>Procesul creativ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1865910"/>
            <a:ext cx="204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Wallas</a:t>
            </a:r>
            <a:r>
              <a:rPr lang="ro-RO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(1926) 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157338" y="2526284"/>
            <a:ext cx="5834569" cy="2977229"/>
            <a:chOff x="5034508" y="3250970"/>
            <a:chExt cx="5834569" cy="297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08" y="3250970"/>
              <a:ext cx="5834569" cy="2977229"/>
            </a:xfrm>
            <a:prstGeom prst="rect">
              <a:avLst/>
            </a:prstGeom>
          </p:spPr>
        </p:pic>
        <p:pic>
          <p:nvPicPr>
            <p:cNvPr id="9" name="Picture 2" descr="Five Good Times for &amp;quot;Aha&amp;quot; Moments on Agile Projects - Jeff Nielse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366" y="3875964"/>
              <a:ext cx="946428" cy="67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365098" y="3028989"/>
            <a:ext cx="3253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/>
              <a:t>Verificarea</a:t>
            </a:r>
            <a:r>
              <a:rPr lang="ro-RO" dirty="0"/>
              <a:t> constă în materializarea ideii într-un fapt explicit perceptibil (poem, tablou, model </a:t>
            </a:r>
            <a:r>
              <a:rPr lang="ro-RO" dirty="0" err="1"/>
              <a:t>ştiinţific</a:t>
            </a:r>
            <a:r>
              <a:rPr lang="ro-RO" dirty="0"/>
              <a:t> etc.) </a:t>
            </a:r>
            <a:r>
              <a:rPr lang="ro-RO" dirty="0" err="1"/>
              <a:t>şi</a:t>
            </a:r>
            <a:r>
              <a:rPr lang="ro-RO" dirty="0"/>
              <a:t> în </a:t>
            </a:r>
            <a:r>
              <a:rPr lang="ro-RO" b="1" dirty="0"/>
              <a:t>evaluarea</a:t>
            </a:r>
            <a:r>
              <a:rPr lang="ro-RO" dirty="0"/>
              <a:t> acestuia prin stabilirea gradului în care produsul respectiv răspunde </a:t>
            </a:r>
            <a:r>
              <a:rPr lang="ro-RO" b="1" dirty="0"/>
              <a:t>criteriilor de originalitate</a:t>
            </a:r>
            <a:r>
              <a:rPr lang="ro-RO" dirty="0"/>
              <a:t>.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219112">
            <a:off x="10818722" y="5497769"/>
            <a:ext cx="847071" cy="770923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96215" y="5698028"/>
            <a:ext cx="504967" cy="482046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0919"/>
            <a:ext cx="10058400" cy="795664"/>
          </a:xfrm>
          <a:solidFill>
            <a:srgbClr val="9966FF"/>
          </a:solidFill>
        </p:spPr>
        <p:txBody>
          <a:bodyPr/>
          <a:lstStyle/>
          <a:p>
            <a:pPr algn="ctr"/>
            <a:r>
              <a:rPr lang="ro-RO" b="1" dirty="0" smtClean="0"/>
              <a:t>Produsul creativ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7280" y="2066086"/>
            <a:ext cx="63620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Criterii pentru ca un produs să fie considerat creativ:</a:t>
            </a:r>
          </a:p>
          <a:p>
            <a:endParaRPr lang="ro-RO" sz="2000" dirty="0" smtClean="0"/>
          </a:p>
          <a:p>
            <a:r>
              <a:rPr lang="ro-RO" sz="2000" b="1" dirty="0" smtClean="0"/>
              <a:t>#1 Originalitate</a:t>
            </a:r>
          </a:p>
          <a:p>
            <a:pPr lvl="1" algn="just"/>
            <a:r>
              <a:rPr lang="ro-RO" sz="2000" dirty="0" smtClean="0"/>
              <a:t>1.1. </a:t>
            </a:r>
            <a:r>
              <a:rPr lang="ro-RO" sz="2000" b="1" dirty="0" smtClean="0"/>
              <a:t>Noutate</a:t>
            </a:r>
            <a:r>
              <a:rPr lang="ro-RO" sz="2000" dirty="0" smtClean="0"/>
              <a:t>: a) fuziune de elemente cunoscute într-o combinație inedită; b) surprinderea unor noi conexiuni.</a:t>
            </a:r>
          </a:p>
          <a:p>
            <a:pPr lvl="1" algn="just"/>
            <a:r>
              <a:rPr lang="ro-RO" sz="2000" dirty="0" smtClean="0"/>
              <a:t>1.2. </a:t>
            </a:r>
            <a:r>
              <a:rPr lang="ro-RO" sz="2000" b="1" dirty="0" smtClean="0"/>
              <a:t>Impredictibilitate</a:t>
            </a:r>
            <a:r>
              <a:rPr lang="ro-RO" sz="2000" dirty="0" smtClean="0"/>
              <a:t>: relația neașteptată dintre lucrurile existente în lumea reală și obiectul creat.</a:t>
            </a:r>
          </a:p>
          <a:p>
            <a:r>
              <a:rPr lang="ro-RO" sz="2000" dirty="0" smtClean="0"/>
              <a:t>#2 </a:t>
            </a:r>
            <a:r>
              <a:rPr lang="ro-RO" sz="2000" b="1" dirty="0" smtClean="0"/>
              <a:t>Conexiuni neașteptate, inedite</a:t>
            </a:r>
          </a:p>
          <a:p>
            <a:r>
              <a:rPr lang="ro-RO" sz="2000" dirty="0" smtClean="0"/>
              <a:t>#3 </a:t>
            </a:r>
            <a:r>
              <a:rPr lang="ro-RO" sz="2000" b="1" dirty="0" smtClean="0"/>
              <a:t>Non-raționalitate</a:t>
            </a:r>
            <a:r>
              <a:rPr lang="ro-RO" sz="2000" dirty="0" smtClean="0"/>
              <a:t>- aglutinarea unor elemente spontane și </a:t>
            </a:r>
            <a:r>
              <a:rPr lang="ro-RO" sz="2000" dirty="0" err="1" smtClean="0"/>
              <a:t>incontrolable</a:t>
            </a:r>
            <a:r>
              <a:rPr lang="ro-RO" sz="2000" dirty="0" smtClean="0"/>
              <a:t> după legi aparent autonome; relaxarea gândirii conștiente și a controlului logic.</a:t>
            </a:r>
          </a:p>
          <a:p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9011" t="5618" r="18395" b="3477"/>
          <a:stretch/>
        </p:blipFill>
        <p:spPr>
          <a:xfrm>
            <a:off x="7459314" y="1624084"/>
            <a:ext cx="4300935" cy="41625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00770" y="5634251"/>
            <a:ext cx="304800" cy="3048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0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219112">
            <a:off x="10818722" y="5497769"/>
            <a:ext cx="847071" cy="770923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96215" y="5698028"/>
            <a:ext cx="504967" cy="482046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0919"/>
            <a:ext cx="10058400" cy="795664"/>
          </a:xfrm>
          <a:solidFill>
            <a:srgbClr val="33CCFF"/>
          </a:solidFill>
        </p:spPr>
        <p:txBody>
          <a:bodyPr/>
          <a:lstStyle/>
          <a:p>
            <a:pPr algn="ctr"/>
            <a:r>
              <a:rPr lang="ro-RO" b="1" dirty="0" smtClean="0"/>
              <a:t>Personalitatea creatoare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0671" y="1778869"/>
            <a:ext cx="246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Guilford</a:t>
            </a:r>
            <a:r>
              <a:rPr lang="ro-RO" sz="2400" b="1" dirty="0" smtClean="0"/>
              <a:t>, 1967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1300770" y="5634251"/>
            <a:ext cx="304800" cy="3048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0672" y="2524836"/>
            <a:ext cx="2892714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400" b="1" dirty="0" smtClean="0"/>
              <a:t># Fluență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Flexibilitate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Originalitate</a:t>
            </a:r>
            <a:endParaRPr lang="en-US" sz="2400" b="1" dirty="0"/>
          </a:p>
        </p:txBody>
      </p:sp>
      <p:pic>
        <p:nvPicPr>
          <p:cNvPr id="14338" name="Picture 2" descr="Is the $185 Prada &amp;#39;paperclip&amp;#39; fashion&amp;#39;s latest mundane must-have? | Prada |  The Guardia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6652">
            <a:off x="5000116" y="2561248"/>
            <a:ext cx="4360181" cy="261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219112">
            <a:off x="10818722" y="5497769"/>
            <a:ext cx="847071" cy="770923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96215" y="5698028"/>
            <a:ext cx="504967" cy="482046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0919"/>
            <a:ext cx="10058400" cy="795664"/>
          </a:xfrm>
          <a:solidFill>
            <a:srgbClr val="33CCFF"/>
          </a:solidFill>
        </p:spPr>
        <p:txBody>
          <a:bodyPr/>
          <a:lstStyle/>
          <a:p>
            <a:pPr algn="ctr"/>
            <a:r>
              <a:rPr lang="ro-RO" b="1" dirty="0" smtClean="0"/>
              <a:t>Personalitatea creatoare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0671" y="1778869"/>
            <a:ext cx="246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Guilford</a:t>
            </a:r>
            <a:r>
              <a:rPr lang="ro-RO" sz="2400" b="1" dirty="0" smtClean="0"/>
              <a:t>, 1967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1300770" y="5634251"/>
            <a:ext cx="304800" cy="3048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0672" y="2524836"/>
            <a:ext cx="10248856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400" b="1" dirty="0" smtClean="0"/>
              <a:t># Fluență= </a:t>
            </a:r>
            <a:r>
              <a:rPr lang="ro-RO" sz="2400" dirty="0" smtClean="0"/>
              <a:t>abilitatea de a genera cât mai multe răspunsuri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Flexibilitate= </a:t>
            </a:r>
            <a:r>
              <a:rPr lang="ro-RO" sz="2400" dirty="0" smtClean="0"/>
              <a:t>capacitatea de a ne modifica rapid fluxul ideativ cu scopul de a găsi utilizări noi ale unor produse uzuale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Originalitate= </a:t>
            </a:r>
            <a:r>
              <a:rPr lang="ro-RO" sz="2400" dirty="0" smtClean="0"/>
              <a:t>răspunsuri neuzuale</a:t>
            </a:r>
            <a:endParaRPr lang="en-US" sz="2400" dirty="0"/>
          </a:p>
        </p:txBody>
      </p:sp>
      <p:pic>
        <p:nvPicPr>
          <p:cNvPr id="9" name="Picture 2" descr="Is the $185 Prada &amp;#39;paperclip&amp;#39; fashion&amp;#39;s latest mundane must-have? | Prada |  The Guardia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6652">
            <a:off x="7185113" y="4590794"/>
            <a:ext cx="3478188" cy="20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45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0919"/>
            <a:ext cx="10058400" cy="795664"/>
          </a:xfrm>
          <a:solidFill>
            <a:srgbClr val="33CCFF"/>
          </a:solidFill>
        </p:spPr>
        <p:txBody>
          <a:bodyPr/>
          <a:lstStyle/>
          <a:p>
            <a:pPr algn="ctr"/>
            <a:r>
              <a:rPr lang="ro-RO" b="1" dirty="0" smtClean="0"/>
              <a:t>Personalitatea creatoare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0671" y="1778869"/>
            <a:ext cx="246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Guilford</a:t>
            </a:r>
            <a:r>
              <a:rPr lang="ro-RO" sz="2400" b="1" dirty="0" smtClean="0"/>
              <a:t>, 1967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60672" y="2524836"/>
            <a:ext cx="6577609" cy="28623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400" b="1" dirty="0" smtClean="0"/>
              <a:t># Fluența </a:t>
            </a:r>
            <a:r>
              <a:rPr lang="ro-RO" sz="2400" dirty="0" smtClean="0"/>
              <a:t>se bazează pe gândirea asociativă: </a:t>
            </a:r>
          </a:p>
          <a:p>
            <a:pPr>
              <a:lnSpc>
                <a:spcPct val="150000"/>
              </a:lnSpc>
            </a:pPr>
            <a:r>
              <a:rPr lang="ro-RO" sz="2400" dirty="0" smtClean="0"/>
              <a:t>a) asociații lingvistice, b) asociații prin imagini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Flexibilitatea: </a:t>
            </a:r>
            <a:r>
              <a:rPr lang="ro-RO" sz="2400" dirty="0" smtClean="0"/>
              <a:t>a) spontană (la inițiativa persoanei), b) </a:t>
            </a:r>
            <a:r>
              <a:rPr lang="ro-RO" sz="2400" dirty="0" err="1" smtClean="0"/>
              <a:t>adaptativă</a:t>
            </a:r>
            <a:r>
              <a:rPr lang="ro-RO" sz="2400" dirty="0" smtClean="0"/>
              <a:t> (dirijată din afară)</a:t>
            </a:r>
          </a:p>
          <a:p>
            <a:pPr>
              <a:lnSpc>
                <a:spcPct val="150000"/>
              </a:lnSpc>
            </a:pPr>
            <a:r>
              <a:rPr lang="ro-RO" sz="2400" b="1" dirty="0" smtClean="0"/>
              <a:t># Originalitate: </a:t>
            </a:r>
            <a:r>
              <a:rPr lang="ro-RO" sz="2400" dirty="0" smtClean="0"/>
              <a:t>gândire ”out of </a:t>
            </a:r>
            <a:r>
              <a:rPr lang="ro-RO" sz="2400" dirty="0" err="1" smtClean="0"/>
              <a:t>the</a:t>
            </a:r>
            <a:r>
              <a:rPr lang="ro-RO" sz="2400" dirty="0" smtClean="0"/>
              <a:t> box”</a:t>
            </a:r>
            <a:endParaRPr lang="en-US" sz="2400" dirty="0"/>
          </a:p>
        </p:txBody>
      </p:sp>
      <p:pic>
        <p:nvPicPr>
          <p:cNvPr id="16386" name="Picture 2" descr="How To Stand Out On LinkedIn - Convert With Cont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003" y="2524836"/>
            <a:ext cx="4068296" cy="271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8739"/>
            <a:ext cx="10515600" cy="789936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ro-RO" b="1" dirty="0"/>
              <a:t>N</a:t>
            </a:r>
            <a:r>
              <a:rPr lang="ro-RO" b="1" dirty="0" smtClean="0"/>
              <a:t>oi </a:t>
            </a:r>
            <a:r>
              <a:rPr lang="ro-RO" b="1" dirty="0" err="1"/>
              <a:t>toţi</a:t>
            </a:r>
            <a:r>
              <a:rPr lang="ro-RO" b="1" dirty="0"/>
              <a:t> suntem creativi </a:t>
            </a:r>
            <a:r>
              <a:rPr lang="ro-RO" b="1" dirty="0" smtClean="0"/>
              <a:t>zilnic.</a:t>
            </a:r>
            <a:endParaRPr lang="en-US" b="1" dirty="0"/>
          </a:p>
        </p:txBody>
      </p:sp>
      <p:pic>
        <p:nvPicPr>
          <p:cNvPr id="1026" name="Picture 2" descr="Every child is an artist. The problem is how to remai... - Pablo Picasso 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373" y="1840812"/>
            <a:ext cx="6125253" cy="43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3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0919"/>
            <a:ext cx="10058400" cy="795664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ro-RO" b="1" dirty="0" smtClean="0"/>
              <a:t>Școala și creativitatea</a:t>
            </a:r>
            <a:endParaRPr lang="en-US" dirty="0"/>
          </a:p>
        </p:txBody>
      </p:sp>
      <p:pic>
        <p:nvPicPr>
          <p:cNvPr id="18434" name="Picture 2" descr="Do Schools Kill Creativity? - Is the American School System Failing u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40" y="1899558"/>
            <a:ext cx="6190624" cy="401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18" y="1972042"/>
            <a:ext cx="3552257" cy="3552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57736" y="5917274"/>
            <a:ext cx="9497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https://www.ted.com/talks/sir_ken_robinson_do_schools_kill_creativity?language=en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0503"/>
            <a:ext cx="10058400" cy="79157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ro-RO" b="1" dirty="0" smtClean="0"/>
              <a:t>Factori inhibitori ai creativității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ro-RO" sz="2400" b="1" dirty="0" smtClean="0"/>
              <a:t>Elevi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ro-RO" dirty="0" smtClean="0"/>
              <a:t> intoleranța față de opiniile altora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percepția devalorizantă asupra sinelui (”Nu sunt o persoană creativă”)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f</a:t>
            </a:r>
            <a:r>
              <a:rPr lang="ro-RO" dirty="0" smtClean="0"/>
              <a:t>rica de ridicol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c</a:t>
            </a:r>
            <a:r>
              <a:rPr lang="ro-RO" dirty="0" smtClean="0"/>
              <a:t>onformismul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t</a:t>
            </a:r>
            <a:r>
              <a:rPr lang="ro-RO" dirty="0" smtClean="0"/>
              <a:t>endința de a interpreta orice structură ca închisă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ro-RO" sz="2400" b="1" dirty="0" smtClean="0"/>
              <a:t>profesori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ro-RO" dirty="0" smtClean="0"/>
              <a:t> sancționarea întrebărilor incomode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critica prematură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accent mare pe competiție sau pe cooperare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”fraze ucigașe”: ”Nu e logic ce spui!”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accent pe reproducere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 </a:t>
            </a:r>
            <a:r>
              <a:rPr lang="ro-RO" dirty="0" smtClean="0"/>
              <a:t>accent pe lucrurile sigure, pe a primi răspunsul așteptat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0503"/>
            <a:ext cx="10058400" cy="79157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ro-RO" b="1" dirty="0" smtClean="0"/>
              <a:t>Factori inhibitori ai creativității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17400" y="1846052"/>
            <a:ext cx="4937760" cy="736282"/>
          </a:xfrm>
          <a:solidFill>
            <a:schemeClr val="bg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ro-RO" sz="2400" b="1" dirty="0" smtClean="0"/>
              <a:t>Sistemul de învățământ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417400" y="2677869"/>
            <a:ext cx="4937760" cy="1047970"/>
          </a:xfrm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ro-RO" dirty="0" smtClean="0"/>
              <a:t> supraîncărcarea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 smtClean="0"/>
              <a:t> manuale dense și organizate deductiv</a:t>
            </a:r>
            <a:endParaRPr lang="en-US" dirty="0"/>
          </a:p>
        </p:txBody>
      </p:sp>
      <p:pic>
        <p:nvPicPr>
          <p:cNvPr id="9" name="Picture 2" descr="question mark | 3d human with a red question mark | Damián Navas | Flick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72" y="3744052"/>
            <a:ext cx="2492090" cy="24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 rot="696793">
            <a:off x="8577892" y="2734394"/>
            <a:ext cx="2912106" cy="1982890"/>
          </a:xfrm>
          <a:prstGeom prst="cloudCallo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 smtClean="0"/>
              <a:t>Ce ați mai adăuga?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605050" y="55044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https://www.ted.com/talks/sir_ken_robinson_do_schools_kill_creativity?language=en</a:t>
            </a:r>
          </a:p>
        </p:txBody>
      </p:sp>
      <p:pic>
        <p:nvPicPr>
          <p:cNvPr id="2050" name="Picture 2" descr="A murit Sir Ken Robinson, autor și expert în domeniul Educației, cunoscut  în toată lumea pentru ideile sale despre școală și creativitate. VIDEO  Robinson, TED Talk: „Toți copiii se nasc artiști, îns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35" y="3551170"/>
            <a:ext cx="2392954" cy="18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0503"/>
            <a:ext cx="10058400" cy="791570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ro-RO" b="1" dirty="0" smtClean="0"/>
              <a:t>Principii de stimulare a creativității</a:t>
            </a:r>
            <a:endParaRPr lang="en-US" b="1" dirty="0"/>
          </a:p>
        </p:txBody>
      </p:sp>
      <p:pic>
        <p:nvPicPr>
          <p:cNvPr id="9" name="Picture 2" descr="question mark | 3d human with a red question mark | Damián Navas | Flick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62" y="3575715"/>
            <a:ext cx="2492090" cy="24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 rot="696793">
            <a:off x="9110120" y="2015731"/>
            <a:ext cx="2912106" cy="1982890"/>
          </a:xfrm>
          <a:prstGeom prst="cloudCallo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 smtClean="0"/>
              <a:t>Ce ați mai adăuga?</a:t>
            </a:r>
            <a:endParaRPr lang="en-US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97280" y="2825087"/>
            <a:ext cx="7377980" cy="2579426"/>
          </a:xfrm>
        </p:spPr>
        <p:txBody>
          <a:bodyPr>
            <a:noAutofit/>
          </a:bodyPr>
          <a:lstStyle/>
          <a:p>
            <a:r>
              <a:rPr lang="ro-RO" sz="2400" b="1" dirty="0" smtClean="0"/>
              <a:t>#1 Respectarea întrebărilor neuzuale</a:t>
            </a:r>
          </a:p>
          <a:p>
            <a:r>
              <a:rPr lang="ro-RO" sz="2400" b="1" dirty="0" smtClean="0"/>
              <a:t>#2 Respectarea imaginației și ideilor inedite</a:t>
            </a:r>
          </a:p>
          <a:p>
            <a:r>
              <a:rPr lang="ro-RO" sz="2400" b="1" dirty="0" smtClean="0"/>
              <a:t>#3 Sublinierea valorii ideilor elevilor</a:t>
            </a:r>
          </a:p>
          <a:p>
            <a:r>
              <a:rPr lang="ro-RO" sz="2400" b="1" dirty="0" smtClean="0"/>
              <a:t>#4 Oferirea de oportunități de exprimare sau de lucru în afara unei evaluări imediate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2060812"/>
            <a:ext cx="324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Torance</a:t>
            </a:r>
            <a:r>
              <a:rPr lang="ro-RO" sz="2400" b="1" dirty="0" smtClean="0"/>
              <a:t> (1965)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729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0503"/>
            <a:ext cx="10058400" cy="791570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ro-RO" b="1" dirty="0" smtClean="0"/>
              <a:t>Metode de stimulare a creativității</a:t>
            </a:r>
            <a:endParaRPr lang="en-US" b="1" dirty="0"/>
          </a:p>
        </p:txBody>
      </p:sp>
      <p:pic>
        <p:nvPicPr>
          <p:cNvPr id="19458" name="Picture 2" descr="Six Thinking Hats technique - News | One Day Design Challenge | Ro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71" y="2005604"/>
            <a:ext cx="66675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Six Thinking Hats: Amazon.co.uk: de Bono, Edward: 9780141033051: Boo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921">
            <a:off x="8377969" y="1691221"/>
            <a:ext cx="2828852" cy="43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97280" y="300252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8172"/>
            <a:ext cx="6095238" cy="4761905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166">
            <a:off x="7502577" y="1608408"/>
            <a:ext cx="3401021" cy="421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68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395787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54" y="1297210"/>
            <a:ext cx="7111052" cy="47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97280" y="395787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56096"/>
            <a:ext cx="831967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Brutethink</a:t>
            </a:r>
            <a:endParaRPr lang="ro-RO" sz="2400" b="1" dirty="0" smtClean="0"/>
          </a:p>
          <a:p>
            <a:endParaRPr lang="ro-RO" sz="2400" dirty="0"/>
          </a:p>
          <a:p>
            <a:r>
              <a:rPr lang="ro-RO" sz="2400" dirty="0" smtClean="0"/>
              <a:t>Stimulare aleatorie+ conexiuni forțate</a:t>
            </a:r>
          </a:p>
          <a:p>
            <a:endParaRPr lang="ro-RO" sz="2400" dirty="0"/>
          </a:p>
          <a:p>
            <a:r>
              <a:rPr lang="ro-RO" sz="2400" b="1" dirty="0" smtClean="0"/>
              <a:t>Pași: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/>
              <a:t>Alege provocarea pe care dorești să lucrezi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/>
              <a:t>Alege un cuvânt </a:t>
            </a:r>
            <a:r>
              <a:rPr lang="ro-RO" sz="2400" dirty="0" err="1" smtClean="0"/>
              <a:t>aleator</a:t>
            </a:r>
            <a:r>
              <a:rPr lang="ro-RO" sz="2400" dirty="0" smtClean="0"/>
              <a:t> (cuvintele simple și familiare funcționează cel mai bine)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/>
              <a:t>Gândește-te la o varietate de lucruri legate de cuvântul respectiv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/>
              <a:t>Realizează conexiuni forțate cu provocarea aleasă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5" y="2789071"/>
            <a:ext cx="2376132" cy="3168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87954" y="1022634"/>
            <a:ext cx="2338885" cy="31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518617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90" y="1501254"/>
            <a:ext cx="3032597" cy="4791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72" y="2369026"/>
            <a:ext cx="4071316" cy="3923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1994" y="1760561"/>
            <a:ext cx="39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 smtClean="0"/>
              <a:t>Starbursting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58258" y="3353156"/>
            <a:ext cx="318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 smtClean="0"/>
              <a:t>Fishbone</a:t>
            </a:r>
            <a:r>
              <a:rPr lang="ro-RO" sz="2400" b="1" dirty="0" smtClean="0"/>
              <a:t> </a:t>
            </a:r>
            <a:r>
              <a:rPr lang="ro-RO" sz="2400" b="1" dirty="0" err="1" smtClean="0"/>
              <a:t>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2321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518617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" y="2580335"/>
            <a:ext cx="4911833" cy="32745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" y="1714428"/>
            <a:ext cx="39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 smtClean="0"/>
              <a:t>Long</a:t>
            </a:r>
            <a:r>
              <a:rPr lang="ro-RO" sz="2400" b="1" dirty="0" smtClean="0"/>
              <a:t> </a:t>
            </a:r>
            <a:r>
              <a:rPr lang="ro-RO" sz="2400" b="1" dirty="0" err="1" smtClean="0"/>
              <a:t>Term</a:t>
            </a:r>
            <a:r>
              <a:rPr lang="ro-RO" sz="2400" b="1" dirty="0" smtClean="0"/>
              <a:t> </a:t>
            </a:r>
            <a:r>
              <a:rPr lang="ro-RO" sz="2400" b="1" dirty="0" err="1" smtClean="0"/>
              <a:t>Brainwriter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46031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0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3331"/>
            <a:ext cx="10058400" cy="782017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ro-RO" b="1" dirty="0" smtClean="0"/>
              <a:t>Definiții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278" y="1754136"/>
            <a:ext cx="7884488" cy="26638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2400" dirty="0" smtClean="0"/>
              <a:t>rezultantă </a:t>
            </a:r>
            <a:r>
              <a:rPr lang="ro-RO" sz="2400" dirty="0"/>
              <a:t>a </a:t>
            </a:r>
            <a:r>
              <a:rPr lang="ro-RO" sz="2400" dirty="0" err="1"/>
              <a:t>funcţionării</a:t>
            </a:r>
            <a:r>
              <a:rPr lang="ro-RO" sz="2400" dirty="0"/>
              <a:t> optime a întregii </a:t>
            </a:r>
            <a:r>
              <a:rPr lang="ro-RO" sz="2400" dirty="0" err="1" smtClean="0"/>
              <a:t>personalităţi</a:t>
            </a:r>
            <a:endParaRPr lang="ro-RO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 smtClean="0"/>
              <a:t>sinteza </a:t>
            </a:r>
            <a:r>
              <a:rPr lang="ro-RO" sz="2400" dirty="0"/>
              <a:t>unor factori multipli de natură intelectuală </a:t>
            </a:r>
            <a:r>
              <a:rPr lang="ro-RO" sz="2400" dirty="0" err="1"/>
              <a:t>şi</a:t>
            </a:r>
            <a:r>
              <a:rPr lang="ro-RO" sz="2400" dirty="0"/>
              <a:t> </a:t>
            </a:r>
            <a:r>
              <a:rPr lang="ro-RO" sz="2400" dirty="0" smtClean="0"/>
              <a:t>aptitudinală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 smtClean="0"/>
              <a:t>rolul </a:t>
            </a:r>
            <a:r>
              <a:rPr lang="ro-RO" sz="2400" dirty="0"/>
              <a:t>factorilor </a:t>
            </a:r>
            <a:r>
              <a:rPr lang="ro-RO" sz="2400" dirty="0" err="1"/>
              <a:t>motivaţionali</a:t>
            </a:r>
            <a:r>
              <a:rPr lang="ro-RO" sz="2400" dirty="0"/>
              <a:t>, </a:t>
            </a:r>
            <a:r>
              <a:rPr lang="ro-RO" sz="2400" dirty="0" err="1"/>
              <a:t>emoţionali</a:t>
            </a:r>
            <a:r>
              <a:rPr lang="ro-RO" sz="2400" dirty="0"/>
              <a:t> </a:t>
            </a:r>
            <a:r>
              <a:rPr lang="ro-RO" sz="2400" dirty="0" err="1"/>
              <a:t>şi</a:t>
            </a:r>
            <a:r>
              <a:rPr lang="ro-RO" sz="2400" dirty="0"/>
              <a:t> cu precădere ai celor atitudinali </a:t>
            </a:r>
            <a:endParaRPr lang="ro-RO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/>
              <a:t>natura de tip "puzzle" a procesului creativ</a:t>
            </a:r>
            <a:endParaRPr lang="en-US" sz="2400" dirty="0"/>
          </a:p>
          <a:p>
            <a:endParaRPr lang="ro-RO" sz="2400" dirty="0" smtClean="0"/>
          </a:p>
        </p:txBody>
      </p:sp>
      <p:pic>
        <p:nvPicPr>
          <p:cNvPr id="2050" name="Picture 2" descr="Free Vector | People connecting puzzle pie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948" y="1724546"/>
            <a:ext cx="2663800" cy="26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8866" y="4612943"/>
            <a:ext cx="10495128" cy="15081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01168" lvl="1" indent="0" algn="ctr">
              <a:buNone/>
            </a:pPr>
            <a:r>
              <a:rPr lang="ro-RO" sz="2200" b="1" dirty="0" smtClean="0"/>
              <a:t>Creativitatea vizează abilitatea de rezolvare a problemelor într-un mod original, competent </a:t>
            </a:r>
            <a:r>
              <a:rPr lang="ro-RO" sz="2200" b="1" dirty="0" err="1" smtClean="0"/>
              <a:t>şi</a:t>
            </a:r>
            <a:r>
              <a:rPr lang="ro-RO" sz="2200" b="1" dirty="0" smtClean="0"/>
              <a:t> </a:t>
            </a:r>
            <a:r>
              <a:rPr lang="ro-RO" sz="2200" b="1" dirty="0" err="1" smtClean="0"/>
              <a:t>adaptativ</a:t>
            </a:r>
            <a:r>
              <a:rPr lang="ro-RO" sz="2200" b="1" dirty="0" smtClean="0"/>
              <a:t>. </a:t>
            </a:r>
          </a:p>
          <a:p>
            <a:pPr algn="ctr"/>
            <a:r>
              <a:rPr lang="ro-RO" sz="2400" dirty="0" smtClean="0"/>
              <a:t>Oamenii creativi tind să-</a:t>
            </a:r>
            <a:r>
              <a:rPr lang="ro-RO" sz="2400" dirty="0" err="1" smtClean="0"/>
              <a:t>şi</a:t>
            </a:r>
            <a:r>
              <a:rPr lang="ro-RO" sz="2400" dirty="0" smtClean="0"/>
              <a:t> manifeste această caracteristică într-un domeniu specific. </a:t>
            </a:r>
          </a:p>
        </p:txBody>
      </p:sp>
    </p:spTree>
    <p:extLst>
      <p:ext uri="{BB962C8B-B14F-4D97-AF65-F5344CB8AC3E}">
        <p14:creationId xmlns:p14="http://schemas.microsoft.com/office/powerpoint/2010/main" val="2867794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97280" y="518617"/>
            <a:ext cx="10058400" cy="791570"/>
          </a:xfrm>
          <a:prstGeom prst="rect">
            <a:avLst/>
          </a:prstGeom>
          <a:solidFill>
            <a:srgbClr val="FFC000"/>
          </a:solidFill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smtClean="0"/>
              <a:t>Metode de stimulare a creativității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7" y="2251985"/>
            <a:ext cx="2710446" cy="2771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3385" y="1591017"/>
            <a:ext cx="7206019" cy="409342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o-RO" sz="2000" b="1" dirty="0" smtClean="0"/>
              <a:t>Pași: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Alege o problemă pe care dorești să lucrezi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Fă o listă cu persoane pe care le admiri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Alege un consilier dintre aceștia pe problema pe care lucrezi acum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Alege un citat din persoana respectivă (caută pe net)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Reflectează asupra citatului respectiv notând cât mai multe idei legate de acesta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Alege una din ele sau o combinație de idei care pare promițătoare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o-RO" sz="2000" dirty="0" smtClean="0"/>
              <a:t>Generează timp de 5-10 minute cât mai multe idei încercând să conectezi ideile selectate din reflectarea asupra citatului cu problema aleasă pentru elaborare.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08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10058400" cy="3712748"/>
          </a:xfrm>
        </p:spPr>
        <p:txBody>
          <a:bodyPr/>
          <a:lstStyle/>
          <a:p>
            <a:r>
              <a:rPr lang="ro-RO" i="1" dirty="0"/>
              <a:t>Ideile creative sunt în exclusivitate produsele </a:t>
            </a:r>
            <a:r>
              <a:rPr lang="ro-RO" i="1" dirty="0" err="1"/>
              <a:t>inspiraţiei</a:t>
            </a:r>
            <a:r>
              <a:rPr lang="ro-RO" i="1" dirty="0"/>
              <a:t> </a:t>
            </a:r>
            <a:endParaRPr lang="ro-RO" i="1" dirty="0" smtClean="0"/>
          </a:p>
          <a:p>
            <a:r>
              <a:rPr lang="ro-RO" i="1" dirty="0" smtClean="0"/>
              <a:t>Creativitatea </a:t>
            </a:r>
            <a:r>
              <a:rPr lang="ro-RO" i="1" dirty="0"/>
              <a:t>solicită un nivel deosebit de ridicat al </a:t>
            </a:r>
            <a:r>
              <a:rPr lang="ro-RO" i="1" dirty="0" err="1" smtClean="0"/>
              <a:t>inteligenţei</a:t>
            </a:r>
            <a:endParaRPr lang="ro-RO" i="1" dirty="0" smtClean="0"/>
          </a:p>
          <a:p>
            <a:r>
              <a:rPr lang="ro-RO" i="1" dirty="0"/>
              <a:t>Randamentul </a:t>
            </a:r>
            <a:r>
              <a:rPr lang="ro-RO" i="1" dirty="0" err="1"/>
              <a:t>şcolar</a:t>
            </a:r>
            <a:r>
              <a:rPr lang="ro-RO" i="1" dirty="0"/>
              <a:t> reprezintă principalul indicator al </a:t>
            </a:r>
            <a:r>
              <a:rPr lang="ro-RO" i="1" dirty="0" err="1"/>
              <a:t>creativităţii</a:t>
            </a:r>
            <a:r>
              <a:rPr lang="ro-RO" i="1" dirty="0"/>
              <a:t> la </a:t>
            </a:r>
            <a:r>
              <a:rPr lang="ro-RO" i="1" dirty="0" smtClean="0"/>
              <a:t>elevi</a:t>
            </a:r>
          </a:p>
          <a:p>
            <a:r>
              <a:rPr lang="ro-RO" i="1" dirty="0" smtClean="0"/>
              <a:t>Creativitatea </a:t>
            </a:r>
            <a:r>
              <a:rPr lang="ro-RO" i="1" dirty="0"/>
              <a:t>este o capacitate psihică omogenă </a:t>
            </a:r>
            <a:r>
              <a:rPr lang="ro-RO" i="1" dirty="0" err="1"/>
              <a:t>şi</a:t>
            </a:r>
            <a:r>
              <a:rPr lang="ro-RO" i="1" dirty="0"/>
              <a:t> </a:t>
            </a:r>
            <a:r>
              <a:rPr lang="ro-RO" i="1" dirty="0" smtClean="0"/>
              <a:t>unitară</a:t>
            </a:r>
          </a:p>
          <a:p>
            <a:r>
              <a:rPr lang="ro-RO" i="1" dirty="0"/>
              <a:t>Creativitatea </a:t>
            </a:r>
            <a:r>
              <a:rPr lang="ro-RO" i="1" dirty="0" err="1"/>
              <a:t>cunoaşte</a:t>
            </a:r>
            <a:r>
              <a:rPr lang="ro-RO" i="1" dirty="0"/>
              <a:t> o </a:t>
            </a:r>
            <a:r>
              <a:rPr lang="ro-RO" i="1" dirty="0" err="1"/>
              <a:t>evoluţie</a:t>
            </a:r>
            <a:r>
              <a:rPr lang="ro-RO" i="1" dirty="0"/>
              <a:t> </a:t>
            </a:r>
            <a:r>
              <a:rPr lang="ro-RO" i="1" dirty="0" smtClean="0"/>
              <a:t>continuă</a:t>
            </a:r>
          </a:p>
          <a:p>
            <a:r>
              <a:rPr lang="ro-RO" i="1" dirty="0"/>
              <a:t>Creativitatea, similar </a:t>
            </a:r>
            <a:r>
              <a:rPr lang="ro-RO" i="1" dirty="0" err="1"/>
              <a:t>inteligenţei</a:t>
            </a:r>
            <a:r>
              <a:rPr lang="ro-RO" i="1" dirty="0"/>
              <a:t>, este o trăsătură nemodificabilă în timp, consistentă de la o </a:t>
            </a:r>
            <a:r>
              <a:rPr lang="ro-RO" i="1" dirty="0" err="1"/>
              <a:t>situaţie</a:t>
            </a:r>
            <a:r>
              <a:rPr lang="ro-RO" i="1" dirty="0"/>
              <a:t> la alta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32263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6668296" cy="586854"/>
          </a:xfrm>
        </p:spPr>
        <p:txBody>
          <a:bodyPr/>
          <a:lstStyle/>
          <a:p>
            <a:r>
              <a:rPr lang="ro-RO" i="1" dirty="0"/>
              <a:t>Ideile creative sunt în exclusivitate produsele </a:t>
            </a:r>
            <a:r>
              <a:rPr lang="ro-RO" i="1" dirty="0" err="1"/>
              <a:t>inspiraţiei</a:t>
            </a:r>
            <a:r>
              <a:rPr lang="ro-RO" i="1" dirty="0"/>
              <a:t> </a:t>
            </a:r>
            <a:endParaRPr lang="ro-RO" i="1" dirty="0" smtClean="0"/>
          </a:p>
          <a:p>
            <a:endParaRPr lang="ro-RO" i="1" dirty="0"/>
          </a:p>
        </p:txBody>
      </p:sp>
      <p:pic>
        <p:nvPicPr>
          <p:cNvPr id="3076" name="Picture 4" descr="Amazon.com: Genius is 1% inpiration 99% perspiration thomas edison:  Notebook/notepad/dairy/journal/perfect gift idea | 100 lined pages | A5 |  6x9 inches.: 9798699119745: Journals, JC: Boo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41" y="1464405"/>
            <a:ext cx="3171739" cy="475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1097280" y="2906973"/>
            <a:ext cx="6436284" cy="2388358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 smtClean="0">
                <a:solidFill>
                  <a:schemeClr val="tx1"/>
                </a:solidFill>
              </a:rPr>
              <a:t>Cercetările arată însă că, în orice domeniu, </a:t>
            </a:r>
            <a:r>
              <a:rPr lang="ro-RO" sz="2400" b="1" dirty="0" smtClean="0">
                <a:solidFill>
                  <a:srgbClr val="FFFF00"/>
                </a:solidFill>
              </a:rPr>
              <a:t>ideile creatoare sunt rezultatul unui efort </a:t>
            </a:r>
            <a:r>
              <a:rPr lang="ro-RO" sz="2400" b="1" dirty="0" err="1" smtClean="0">
                <a:solidFill>
                  <a:srgbClr val="FFFF00"/>
                </a:solidFill>
              </a:rPr>
              <a:t>susţinut</a:t>
            </a:r>
            <a:r>
              <a:rPr lang="ro-RO" sz="2400" b="1" dirty="0" smtClean="0">
                <a:solidFill>
                  <a:schemeClr val="tx1"/>
                </a:solidFill>
              </a:rPr>
              <a:t>, precum </a:t>
            </a:r>
            <a:r>
              <a:rPr lang="ro-RO" sz="2400" b="1" dirty="0" err="1" smtClean="0">
                <a:solidFill>
                  <a:schemeClr val="tx1"/>
                </a:solidFill>
              </a:rPr>
              <a:t>şi</a:t>
            </a:r>
            <a:r>
              <a:rPr lang="ro-RO" sz="2400" b="1" dirty="0" smtClean="0">
                <a:solidFill>
                  <a:schemeClr val="tx1"/>
                </a:solidFill>
              </a:rPr>
              <a:t> al unei </a:t>
            </a:r>
            <a:r>
              <a:rPr lang="ro-RO" sz="2400" b="1" dirty="0" smtClean="0">
                <a:solidFill>
                  <a:srgbClr val="FFFF00"/>
                </a:solidFill>
              </a:rPr>
              <a:t>angajări de durată </a:t>
            </a:r>
            <a:r>
              <a:rPr lang="ro-RO" sz="2400" b="1" dirty="0" smtClean="0">
                <a:solidFill>
                  <a:schemeClr val="tx1"/>
                </a:solidFill>
              </a:rPr>
              <a:t>în activitate.</a:t>
            </a:r>
            <a:endParaRPr lang="ro-RO" sz="2400" b="1" i="1" dirty="0" smtClean="0">
              <a:solidFill>
                <a:schemeClr val="tx1"/>
              </a:solidFill>
            </a:endParaRPr>
          </a:p>
          <a:p>
            <a:pPr algn="ctr"/>
            <a:endParaRPr lang="en-US" sz="2400" dirty="0"/>
          </a:p>
        </p:txBody>
      </p:sp>
      <p:pic>
        <p:nvPicPr>
          <p:cNvPr id="3078" name="Picture 6" descr="Busted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19" y="1598541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5"/>
            <a:ext cx="5603771" cy="859809"/>
          </a:xfrm>
        </p:spPr>
        <p:txBody>
          <a:bodyPr>
            <a:normAutofit/>
          </a:bodyPr>
          <a:lstStyle/>
          <a:p>
            <a:r>
              <a:rPr lang="ro-RO" i="1" dirty="0" smtClean="0"/>
              <a:t>Creativitatea </a:t>
            </a:r>
            <a:r>
              <a:rPr lang="ro-RO" i="1" dirty="0"/>
              <a:t>solicită un nivel deosebit de ridicat al </a:t>
            </a:r>
            <a:r>
              <a:rPr lang="ro-RO" i="1" dirty="0" err="1" smtClean="0"/>
              <a:t>inteligenţei</a:t>
            </a:r>
            <a:endParaRPr lang="ro-RO" i="1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4671019"/>
              </p:ext>
            </p:extLst>
          </p:nvPr>
        </p:nvGraphicFramePr>
        <p:xfrm>
          <a:off x="6126480" y="1832895"/>
          <a:ext cx="6611582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681023" y="3125336"/>
            <a:ext cx="6436284" cy="2402007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>
                <a:solidFill>
                  <a:schemeClr val="tx1"/>
                </a:solidFill>
              </a:rPr>
              <a:t>Mai multe studii atestă faptul că </a:t>
            </a:r>
            <a:r>
              <a:rPr lang="ro-RO" sz="2000" b="1" dirty="0" err="1">
                <a:solidFill>
                  <a:schemeClr val="tx1"/>
                </a:solidFill>
              </a:rPr>
              <a:t>inteligenţa</a:t>
            </a:r>
            <a:r>
              <a:rPr lang="ro-RO" sz="2000" b="1" dirty="0">
                <a:solidFill>
                  <a:schemeClr val="tx1"/>
                </a:solidFill>
              </a:rPr>
              <a:t> </a:t>
            </a:r>
            <a:r>
              <a:rPr lang="ro-RO" sz="2000" b="1" dirty="0" err="1">
                <a:solidFill>
                  <a:schemeClr val="tx1"/>
                </a:solidFill>
              </a:rPr>
              <a:t>şi</a:t>
            </a:r>
            <a:r>
              <a:rPr lang="ro-RO" sz="2000" b="1" dirty="0">
                <a:solidFill>
                  <a:schemeClr val="tx1"/>
                </a:solidFill>
              </a:rPr>
              <a:t> creativitatea sunt </a:t>
            </a:r>
            <a:r>
              <a:rPr lang="ro-RO" sz="2000" b="1" dirty="0">
                <a:solidFill>
                  <a:srgbClr val="FFFF00"/>
                </a:solidFill>
              </a:rPr>
              <a:t>fenomene relativ independente</a:t>
            </a:r>
            <a:r>
              <a:rPr lang="ro-RO" sz="2000" b="1" dirty="0">
                <a:solidFill>
                  <a:schemeClr val="tx1"/>
                </a:solidFill>
              </a:rPr>
              <a:t>. </a:t>
            </a:r>
            <a:endParaRPr lang="ro-RO" sz="2000" b="1" dirty="0" smtClean="0">
              <a:solidFill>
                <a:schemeClr val="tx1"/>
              </a:solidFill>
            </a:endParaRPr>
          </a:p>
          <a:p>
            <a:pPr algn="ctr"/>
            <a:r>
              <a:rPr lang="ro-RO" sz="2000" b="1" dirty="0" smtClean="0">
                <a:solidFill>
                  <a:schemeClr val="tx1"/>
                </a:solidFill>
              </a:rPr>
              <a:t>În </a:t>
            </a:r>
            <a:r>
              <a:rPr lang="ro-RO" sz="2000" b="1" dirty="0">
                <a:solidFill>
                  <a:schemeClr val="tx1"/>
                </a:solidFill>
              </a:rPr>
              <a:t>general, profesorii agreează </a:t>
            </a:r>
            <a:r>
              <a:rPr lang="ro-RO" sz="2000" b="1" dirty="0" err="1">
                <a:solidFill>
                  <a:schemeClr val="tx1"/>
                </a:solidFill>
              </a:rPr>
              <a:t>şi</a:t>
            </a:r>
            <a:r>
              <a:rPr lang="ro-RO" sz="2000" b="1" dirty="0">
                <a:solidFill>
                  <a:schemeClr val="tx1"/>
                </a:solidFill>
              </a:rPr>
              <a:t> preferă elevii </a:t>
            </a:r>
            <a:r>
              <a:rPr lang="ro-RO" sz="2000" b="1" dirty="0" err="1">
                <a:solidFill>
                  <a:schemeClr val="tx1"/>
                </a:solidFill>
              </a:rPr>
              <a:t>inteligenţi</a:t>
            </a:r>
            <a:r>
              <a:rPr lang="ro-RO" sz="2000" b="1" dirty="0">
                <a:solidFill>
                  <a:schemeClr val="tx1"/>
                </a:solidFill>
              </a:rPr>
              <a:t> (dar care sunt </a:t>
            </a:r>
            <a:r>
              <a:rPr lang="ro-RO" sz="2000" b="1" dirty="0" err="1">
                <a:solidFill>
                  <a:schemeClr val="tx1"/>
                </a:solidFill>
              </a:rPr>
              <a:t>conformişti</a:t>
            </a:r>
            <a:r>
              <a:rPr lang="ro-RO" sz="2000" b="1" dirty="0">
                <a:solidFill>
                  <a:schemeClr val="tx1"/>
                </a:solidFill>
              </a:rPr>
              <a:t>) elevilor creativi, dar </a:t>
            </a:r>
            <a:r>
              <a:rPr lang="ro-RO" sz="2000" b="1" dirty="0" err="1" smtClean="0">
                <a:solidFill>
                  <a:schemeClr val="tx1"/>
                </a:solidFill>
              </a:rPr>
              <a:t>nonconformişti</a:t>
            </a:r>
            <a:r>
              <a:rPr lang="ro-RO" sz="2000" b="1" dirty="0" smtClean="0">
                <a:solidFill>
                  <a:schemeClr val="tx1"/>
                </a:solidFill>
              </a:rPr>
              <a:t>,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Busted Log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4" y="1832895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9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7091377" cy="709684"/>
          </a:xfrm>
        </p:spPr>
        <p:txBody>
          <a:bodyPr/>
          <a:lstStyle/>
          <a:p>
            <a:r>
              <a:rPr lang="ro-RO" i="1" dirty="0" smtClean="0"/>
              <a:t>Randamentul </a:t>
            </a:r>
            <a:r>
              <a:rPr lang="ro-RO" i="1" dirty="0" err="1"/>
              <a:t>şcolar</a:t>
            </a:r>
            <a:r>
              <a:rPr lang="ro-RO" i="1" dirty="0"/>
              <a:t> reprezintă principalul indicator al </a:t>
            </a:r>
            <a:r>
              <a:rPr lang="ro-RO" i="1" dirty="0" err="1"/>
              <a:t>creativităţii</a:t>
            </a:r>
            <a:r>
              <a:rPr lang="ro-RO" i="1" dirty="0"/>
              <a:t> la </a:t>
            </a:r>
            <a:r>
              <a:rPr lang="ro-RO" i="1" dirty="0" smtClean="0"/>
              <a:t>elevi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097280" y="3111688"/>
            <a:ext cx="6436284" cy="2402007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 smtClean="0">
                <a:solidFill>
                  <a:schemeClr val="tx1"/>
                </a:solidFill>
              </a:rPr>
              <a:t>Este </a:t>
            </a:r>
            <a:r>
              <a:rPr lang="ro-RO" sz="2000" b="1" dirty="0" err="1">
                <a:solidFill>
                  <a:srgbClr val="FFFF00"/>
                </a:solidFill>
              </a:rPr>
              <a:t>puţin</a:t>
            </a:r>
            <a:r>
              <a:rPr lang="ro-RO" sz="2000" b="1" dirty="0">
                <a:solidFill>
                  <a:srgbClr val="FFFF00"/>
                </a:solidFill>
              </a:rPr>
              <a:t> probabil </a:t>
            </a:r>
            <a:r>
              <a:rPr lang="ro-RO" sz="2000" b="1" dirty="0">
                <a:solidFill>
                  <a:schemeClr val="tx1"/>
                </a:solidFill>
              </a:rPr>
              <a:t>ca elevii cu note foarte mari să fie </a:t>
            </a:r>
            <a:r>
              <a:rPr lang="ro-RO" sz="2000" b="1" dirty="0" err="1">
                <a:solidFill>
                  <a:schemeClr val="tx1"/>
                </a:solidFill>
              </a:rPr>
              <a:t>şi</a:t>
            </a:r>
            <a:r>
              <a:rPr lang="ro-RO" sz="2000" b="1" dirty="0">
                <a:solidFill>
                  <a:schemeClr val="tx1"/>
                </a:solidFill>
              </a:rPr>
              <a:t> foarte </a:t>
            </a:r>
            <a:r>
              <a:rPr lang="ro-RO" sz="2000" b="1" dirty="0" smtClean="0">
                <a:solidFill>
                  <a:schemeClr val="tx1"/>
                </a:solidFill>
              </a:rPr>
              <a:t>creativi, </a:t>
            </a:r>
            <a:r>
              <a:rPr lang="ro-RO" sz="2000" b="1" dirty="0">
                <a:solidFill>
                  <a:schemeClr val="tx1"/>
                </a:solidFill>
              </a:rPr>
              <a:t>, datorită imaginii-</a:t>
            </a:r>
            <a:r>
              <a:rPr lang="ro-RO" sz="2000" b="1" dirty="0" err="1">
                <a:solidFill>
                  <a:schemeClr val="tx1"/>
                </a:solidFill>
              </a:rPr>
              <a:t>şablon</a:t>
            </a:r>
            <a:r>
              <a:rPr lang="ro-RO" sz="2000" b="1" dirty="0">
                <a:solidFill>
                  <a:schemeClr val="tx1"/>
                </a:solidFill>
              </a:rPr>
              <a:t> a elevului model în </a:t>
            </a:r>
            <a:r>
              <a:rPr lang="ro-RO" sz="2000" b="1" dirty="0" err="1" smtClean="0">
                <a:solidFill>
                  <a:schemeClr val="tx1"/>
                </a:solidFill>
              </a:rPr>
              <a:t>şcoală</a:t>
            </a:r>
            <a:r>
              <a:rPr lang="ro-RO" sz="2000" b="1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ro-RO" sz="2000" b="1" dirty="0" smtClean="0">
                <a:solidFill>
                  <a:schemeClr val="tx1"/>
                </a:solidFill>
              </a:rPr>
              <a:t>Genii </a:t>
            </a:r>
            <a:r>
              <a:rPr lang="ro-RO" sz="2000" b="1" dirty="0">
                <a:solidFill>
                  <a:schemeClr val="tx1"/>
                </a:solidFill>
              </a:rPr>
              <a:t>ca: Verdi, Einstein, Hegel, Leibnitz au fost pe parcursul </a:t>
            </a:r>
            <a:r>
              <a:rPr lang="ro-RO" sz="2000" b="1" dirty="0" err="1">
                <a:solidFill>
                  <a:schemeClr val="tx1"/>
                </a:solidFill>
              </a:rPr>
              <a:t>şcolii</a:t>
            </a:r>
            <a:r>
              <a:rPr lang="ro-RO" sz="2000" b="1" dirty="0">
                <a:solidFill>
                  <a:schemeClr val="tx1"/>
                </a:solidFill>
              </a:rPr>
              <a:t> elevi mediocri.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Busted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4" y="1832895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y do clever people do stupid things? Psychologists split on &amp;#39;link&amp;#39;  between IQ and lack of common sense | The Independent | The Independ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57" y="2511188"/>
            <a:ext cx="3708380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7050433" cy="409433"/>
          </a:xfrm>
        </p:spPr>
        <p:txBody>
          <a:bodyPr/>
          <a:lstStyle/>
          <a:p>
            <a:r>
              <a:rPr lang="ro-RO" i="1" dirty="0" smtClean="0"/>
              <a:t>Creativitatea </a:t>
            </a:r>
            <a:r>
              <a:rPr lang="ro-RO" i="1" dirty="0"/>
              <a:t>este o capacitate psihică omogenă </a:t>
            </a:r>
            <a:r>
              <a:rPr lang="ro-RO" i="1" dirty="0" err="1"/>
              <a:t>şi</a:t>
            </a:r>
            <a:r>
              <a:rPr lang="ro-RO" i="1" dirty="0"/>
              <a:t> </a:t>
            </a:r>
            <a:r>
              <a:rPr lang="ro-RO" i="1" dirty="0" smtClean="0"/>
              <a:t>unitară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097280" y="3111688"/>
            <a:ext cx="6436284" cy="2402007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>
                <a:solidFill>
                  <a:schemeClr val="tx1"/>
                </a:solidFill>
              </a:rPr>
              <a:t>Creativitatea există </a:t>
            </a:r>
            <a:r>
              <a:rPr lang="ro-RO" sz="2000" b="1" dirty="0">
                <a:solidFill>
                  <a:srgbClr val="FFFF00"/>
                </a:solidFill>
              </a:rPr>
              <a:t>doar în forme specifice</a:t>
            </a:r>
            <a:r>
              <a:rPr lang="ro-RO" sz="2000" b="1" dirty="0">
                <a:solidFill>
                  <a:schemeClr val="tx1"/>
                </a:solidFill>
              </a:rPr>
              <a:t>. Distingem, astfel, o creativitate </a:t>
            </a:r>
            <a:r>
              <a:rPr lang="ro-RO" sz="2000" b="1" dirty="0" err="1">
                <a:solidFill>
                  <a:schemeClr val="tx1"/>
                </a:solidFill>
              </a:rPr>
              <a:t>ştiinţifică</a:t>
            </a:r>
            <a:r>
              <a:rPr lang="ro-RO" sz="2000" b="1" dirty="0">
                <a:solidFill>
                  <a:schemeClr val="tx1"/>
                </a:solidFill>
              </a:rPr>
              <a:t>, una tehnică, o creativitate artistică, o creativitatea socială etc. 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Busted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4" y="1832895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reativity 1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2" y="2156346"/>
            <a:ext cx="3558535" cy="355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41696"/>
            <a:ext cx="10058400" cy="79566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ro-RO" b="1" dirty="0"/>
              <a:t>Mituri despre creativitate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6346"/>
            <a:ext cx="5500468" cy="460245"/>
          </a:xfrm>
        </p:spPr>
        <p:txBody>
          <a:bodyPr/>
          <a:lstStyle/>
          <a:p>
            <a:r>
              <a:rPr lang="ro-RO" i="1" dirty="0" smtClean="0"/>
              <a:t>Creativitatea </a:t>
            </a:r>
            <a:r>
              <a:rPr lang="ro-RO" i="1" dirty="0" err="1"/>
              <a:t>cunoaşte</a:t>
            </a:r>
            <a:r>
              <a:rPr lang="ro-RO" i="1" dirty="0"/>
              <a:t> o </a:t>
            </a:r>
            <a:r>
              <a:rPr lang="ro-RO" i="1" dirty="0" err="1"/>
              <a:t>evoluţie</a:t>
            </a:r>
            <a:r>
              <a:rPr lang="ro-RO" i="1" dirty="0"/>
              <a:t> </a:t>
            </a:r>
            <a:r>
              <a:rPr lang="ro-RO" i="1" dirty="0" smtClean="0"/>
              <a:t>continuă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097280" y="3111688"/>
            <a:ext cx="6436284" cy="2402007"/>
          </a:xfrm>
          <a:prstGeom prst="wedgeRoundRectCallou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Există în </a:t>
            </a:r>
            <a:r>
              <a:rPr lang="ro-RO" sz="2000" b="1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viaţa</a:t>
            </a:r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unui individ perioade de creativitate </a:t>
            </a:r>
            <a:r>
              <a:rPr lang="ro-RO" sz="2000" b="1" dirty="0" smtClean="0">
                <a:solidFill>
                  <a:srgbClr val="FFFF00"/>
                </a:solidFill>
                <a:ea typeface="Times New Roman" panose="02020603050405020304" pitchFamily="18" charset="0"/>
              </a:rPr>
              <a:t>maximă</a:t>
            </a:r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, după cum există </a:t>
            </a:r>
            <a:r>
              <a:rPr lang="ro-RO" sz="2000" b="1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şi</a:t>
            </a:r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perioade de </a:t>
            </a:r>
            <a:r>
              <a:rPr lang="ro-RO" sz="2000" b="1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eficienţă</a:t>
            </a:r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creativă mai </a:t>
            </a:r>
            <a:r>
              <a:rPr lang="ro-RO" sz="2000" b="1" dirty="0" smtClean="0">
                <a:solidFill>
                  <a:srgbClr val="FFFF00"/>
                </a:solidFill>
                <a:ea typeface="Times New Roman" panose="02020603050405020304" pitchFamily="18" charset="0"/>
              </a:rPr>
              <a:t>modestă</a:t>
            </a:r>
            <a:r>
              <a:rPr lang="ro-RO" sz="2000" b="1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.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Busted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4" y="1832895"/>
            <a:ext cx="3012261" cy="11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blocks — Blog — MONLOUP I CREATI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7" y="2039815"/>
            <a:ext cx="3977437" cy="39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8A7C76D78834DA041FF15C698142B" ma:contentTypeVersion="8" ma:contentTypeDescription="Create a new document." ma:contentTypeScope="" ma:versionID="fa3d9d235a0665d9acf8a04abc366860">
  <xsd:schema xmlns:xsd="http://www.w3.org/2001/XMLSchema" xmlns:xs="http://www.w3.org/2001/XMLSchema" xmlns:p="http://schemas.microsoft.com/office/2006/metadata/properties" xmlns:ns2="1f964045-88d3-4872-bc4d-aec5516d6b47" xmlns:ns3="1818ae71-73b1-42cb-ac66-ac639ea65b22" targetNamespace="http://schemas.microsoft.com/office/2006/metadata/properties" ma:root="true" ma:fieldsID="2568ac33fb22d9dc72fa2acb43e10ea5" ns2:_="" ns3:_="">
    <xsd:import namespace="1f964045-88d3-4872-bc4d-aec5516d6b47"/>
    <xsd:import namespace="1818ae71-73b1-42cb-ac66-ac639ea65b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964045-88d3-4872-bc4d-aec5516d6b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8ae71-73b1-42cb-ac66-ac639ea65b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F47330-BD23-4FDF-AC5C-79067938F5DA}"/>
</file>

<file path=customXml/itemProps2.xml><?xml version="1.0" encoding="utf-8"?>
<ds:datastoreItem xmlns:ds="http://schemas.openxmlformats.org/officeDocument/2006/customXml" ds:itemID="{2ADFA52E-399A-4AC6-8F14-CFA05AAAD64F}"/>
</file>

<file path=customXml/itemProps3.xml><?xml version="1.0" encoding="utf-8"?>
<ds:datastoreItem xmlns:ds="http://schemas.openxmlformats.org/officeDocument/2006/customXml" ds:itemID="{0EC41C14-93EE-471C-99AE-55A7B21F4505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923</TotalTime>
  <Words>1045</Words>
  <Application>Microsoft Office PowerPoint</Application>
  <PresentationFormat>Widescreen</PresentationFormat>
  <Paragraphs>141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Georgia</vt:lpstr>
      <vt:lpstr>Times New Roman</vt:lpstr>
      <vt:lpstr>Wingdings</vt:lpstr>
      <vt:lpstr>Retrospect</vt:lpstr>
      <vt:lpstr>Psihologia educației</vt:lpstr>
      <vt:lpstr>Noi toţi suntem creativi zilnic.</vt:lpstr>
      <vt:lpstr>Definiții</vt:lpstr>
      <vt:lpstr>Mituri despre creativitate</vt:lpstr>
      <vt:lpstr>Mituri despre creativitate</vt:lpstr>
      <vt:lpstr>Mituri despre creativitate</vt:lpstr>
      <vt:lpstr>Mituri despre creativitate</vt:lpstr>
      <vt:lpstr>Mituri despre creativitate</vt:lpstr>
      <vt:lpstr>Mituri despre creativitate</vt:lpstr>
      <vt:lpstr>Mituri despre creativitate</vt:lpstr>
      <vt:lpstr>Procesul creativ</vt:lpstr>
      <vt:lpstr>Procesul creativ</vt:lpstr>
      <vt:lpstr>Procesul creativ</vt:lpstr>
      <vt:lpstr>Procesul creativ</vt:lpstr>
      <vt:lpstr>Procesul creativ</vt:lpstr>
      <vt:lpstr>Produsul creativ</vt:lpstr>
      <vt:lpstr>Personalitatea creatoare</vt:lpstr>
      <vt:lpstr>Personalitatea creatoare</vt:lpstr>
      <vt:lpstr>Personalitatea creatoare</vt:lpstr>
      <vt:lpstr>Școala și creativitatea</vt:lpstr>
      <vt:lpstr>Factori inhibitori ai creativității</vt:lpstr>
      <vt:lpstr>Factori inhibitori ai creativității</vt:lpstr>
      <vt:lpstr>Principii de stimulare a creativității</vt:lpstr>
      <vt:lpstr>Metode de stimulare a creativității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veronique_cl</dc:creator>
  <cp:lastModifiedBy>veronique_cl</cp:lastModifiedBy>
  <cp:revision>25</cp:revision>
  <dcterms:created xsi:type="dcterms:W3CDTF">2021-11-21T19:08:39Z</dcterms:created>
  <dcterms:modified xsi:type="dcterms:W3CDTF">2021-11-25T06:59:43Z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0x010100C508A7C76D78834DA041FF15C698142B</vt:lpwstr>
  </property>
</Properties>
</file>